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1"/>
  </p:notesMasterIdLst>
  <p:sldIdLst>
    <p:sldId id="317" r:id="rId5"/>
    <p:sldId id="471" r:id="rId6"/>
    <p:sldId id="472" r:id="rId7"/>
    <p:sldId id="387" r:id="rId8"/>
    <p:sldId id="419" r:id="rId9"/>
    <p:sldId id="425" r:id="rId10"/>
    <p:sldId id="347" r:id="rId11"/>
    <p:sldId id="307" r:id="rId12"/>
    <p:sldId id="470" r:id="rId13"/>
    <p:sldId id="421" r:id="rId14"/>
    <p:sldId id="473" r:id="rId15"/>
    <p:sldId id="437" r:id="rId16"/>
    <p:sldId id="447" r:id="rId17"/>
    <p:sldId id="450" r:id="rId18"/>
    <p:sldId id="461" r:id="rId19"/>
    <p:sldId id="466" r:id="rId20"/>
    <p:sldId id="483" r:id="rId21"/>
    <p:sldId id="359" r:id="rId22"/>
    <p:sldId id="453" r:id="rId23"/>
    <p:sldId id="476" r:id="rId24"/>
    <p:sldId id="480" r:id="rId25"/>
    <p:sldId id="356" r:id="rId26"/>
    <p:sldId id="484" r:id="rId27"/>
    <p:sldId id="413" r:id="rId28"/>
    <p:sldId id="427" r:id="rId29"/>
    <p:sldId id="441" r:id="rId30"/>
    <p:sldId id="370" r:id="rId31"/>
    <p:sldId id="372" r:id="rId32"/>
    <p:sldId id="451" r:id="rId33"/>
    <p:sldId id="454" r:id="rId34"/>
    <p:sldId id="373" r:id="rId35"/>
    <p:sldId id="467" r:id="rId36"/>
    <p:sldId id="400" r:id="rId37"/>
    <p:sldId id="401" r:id="rId38"/>
    <p:sldId id="456" r:id="rId39"/>
    <p:sldId id="443" r:id="rId40"/>
  </p:sldIdLst>
  <p:sldSz cx="12192000" cy="6858000"/>
  <p:notesSz cx="6858000" cy="9144000"/>
  <p:defaultTex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89B8B"/>
    <a:srgbClr val="FF33CC"/>
    <a:srgbClr val="CCFF66"/>
    <a:srgbClr val="3EB9A5"/>
    <a:srgbClr val="E596DF"/>
    <a:srgbClr val="B1E3DB"/>
    <a:srgbClr val="A9D359"/>
    <a:srgbClr val="A02B93"/>
    <a:srgbClr val="F0E9E4"/>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78C186-7F95-422F-B4A0-0EC0AD8CEAAA}" v="745" dt="2025-08-28T08:17:23.058"/>
  </p1510:revLst>
</p1510:revInfo>
</file>

<file path=ppt/tableStyles.xml><?xml version="1.0" encoding="utf-8"?>
<a:tblStyleLst xmlns:a="http://schemas.openxmlformats.org/drawingml/2006/main" def="{5C22544A-7EE6-4342-B048-85BDC9FD1C3A}">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988" autoAdjust="0"/>
    <p:restoredTop sz="66216" autoAdjust="0"/>
  </p:normalViewPr>
  <p:slideViewPr>
    <p:cSldViewPr snapToGrid="0">
      <p:cViewPr varScale="1">
        <p:scale>
          <a:sx n="66" d="100"/>
          <a:sy n="66" d="100"/>
        </p:scale>
        <p:origin x="666" y="28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97" d="100"/>
        <a:sy n="97" d="100"/>
      </p:scale>
      <p:origin x="0" y="0"/>
    </p:cViewPr>
  </p:sorterViewPr>
  <p:notesViewPr>
    <p:cSldViewPr snapToGrid="0" showGuides="1">
      <p:cViewPr varScale="1">
        <p:scale>
          <a:sx n="53" d="100"/>
          <a:sy n="53" d="100"/>
        </p:scale>
        <p:origin x="2304" y="4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riya Bhasin" userId="a18fe157-b8b8-4f0c-bc0c-70768756a932" providerId="ADAL" clId="{230D12FF-F81C-4AC9-AA28-1537AC8EC7DB}"/>
    <pc:docChg chg="modSld">
      <pc:chgData name="Priya Bhasin" userId="a18fe157-b8b8-4f0c-bc0c-70768756a932" providerId="ADAL" clId="{230D12FF-F81C-4AC9-AA28-1537AC8EC7DB}" dt="2025-08-28T22:09:53.306" v="1" actId="729"/>
      <pc:docMkLst>
        <pc:docMk/>
      </pc:docMkLst>
      <pc:sldChg chg="mod modShow">
        <pc:chgData name="Priya Bhasin" userId="a18fe157-b8b8-4f0c-bc0c-70768756a932" providerId="ADAL" clId="{230D12FF-F81C-4AC9-AA28-1537AC8EC7DB}" dt="2025-08-28T22:09:43.513" v="0" actId="729"/>
        <pc:sldMkLst>
          <pc:docMk/>
          <pc:sldMk cId="1343167809" sldId="307"/>
        </pc:sldMkLst>
      </pc:sldChg>
      <pc:sldChg chg="mod modShow">
        <pc:chgData name="Priya Bhasin" userId="a18fe157-b8b8-4f0c-bc0c-70768756a932" providerId="ADAL" clId="{230D12FF-F81C-4AC9-AA28-1537AC8EC7DB}" dt="2025-08-28T22:09:53.306" v="1" actId="729"/>
        <pc:sldMkLst>
          <pc:docMk/>
          <pc:sldMk cId="3179556932" sldId="42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B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37FEA0-78BC-9D4C-83AB-93FF37AA7EE3}" type="datetimeFigureOut">
              <a:rPr lang="en-BE" smtClean="0"/>
              <a:t>08/29/2025</a:t>
            </a:fld>
            <a:endParaRPr lang="en-B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B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B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A8D0B9-2C92-F044-9221-69DA6E0F681D}" type="slidenum">
              <a:rPr lang="en-BE" smtClean="0"/>
              <a:t>‹#›</a:t>
            </a:fld>
            <a:endParaRPr lang="en-BE"/>
          </a:p>
        </p:txBody>
      </p:sp>
    </p:spTree>
    <p:extLst>
      <p:ext uri="{BB962C8B-B14F-4D97-AF65-F5344CB8AC3E}">
        <p14:creationId xmlns:p14="http://schemas.microsoft.com/office/powerpoint/2010/main" val="24447211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trike="sngStrike" dirty="0"/>
          </a:p>
        </p:txBody>
      </p:sp>
      <p:sp>
        <p:nvSpPr>
          <p:cNvPr id="4" name="Slide Number Placeholder 3"/>
          <p:cNvSpPr>
            <a:spLocks noGrp="1"/>
          </p:cNvSpPr>
          <p:nvPr>
            <p:ph type="sldNum" sz="quarter" idx="5"/>
          </p:nvPr>
        </p:nvSpPr>
        <p:spPr/>
        <p:txBody>
          <a:bodyPr/>
          <a:lstStyle/>
          <a:p>
            <a:fld id="{26A8D0B9-2C92-F044-9221-69DA6E0F681D}" type="slidenum">
              <a:rPr lang="en-BE" smtClean="0"/>
              <a:t>1</a:t>
            </a:fld>
            <a:endParaRPr lang="en-BE"/>
          </a:p>
        </p:txBody>
      </p:sp>
    </p:spTree>
    <p:extLst>
      <p:ext uri="{BB962C8B-B14F-4D97-AF65-F5344CB8AC3E}">
        <p14:creationId xmlns:p14="http://schemas.microsoft.com/office/powerpoint/2010/main" val="34258059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going to run through these quite fast.  And for each one, I’ll share a </a:t>
            </a:r>
            <a:r>
              <a:rPr lang="en-US" b="1" dirty="0"/>
              <a:t>key negotiation tip</a:t>
            </a:r>
            <a:r>
              <a:rPr lang="en-US" dirty="0"/>
              <a:t> you can put into practice straight away. [PAUSE]</a:t>
            </a:r>
          </a:p>
          <a:p>
            <a:endParaRPr lang="en-US" dirty="0"/>
          </a:p>
          <a:p>
            <a:r>
              <a:rPr lang="en-US" dirty="0"/>
              <a:t>If you want to dive deeper, there’s a QR code on many of the slides. Scan it and you’ll get these slides, a reading list, and a </a:t>
            </a:r>
            <a:r>
              <a:rPr lang="en-US" b="1" dirty="0"/>
              <a:t>Bias in Negotiation Cheat Sheet</a:t>
            </a:r>
            <a:r>
              <a:rPr lang="en-US" dirty="0"/>
              <a:t>. [PAUSE]</a:t>
            </a:r>
          </a:p>
          <a:p>
            <a:endParaRPr lang="en-US" dirty="0"/>
          </a:p>
          <a:p>
            <a:r>
              <a:rPr lang="en-US" dirty="0"/>
              <a:t>So let’s get started… [CLICK]</a:t>
            </a:r>
          </a:p>
          <a:p>
            <a:endParaRPr lang="en-NZ" dirty="0"/>
          </a:p>
          <a:p>
            <a:endParaRPr lang="en-NZ" dirty="0"/>
          </a:p>
        </p:txBody>
      </p:sp>
      <p:sp>
        <p:nvSpPr>
          <p:cNvPr id="4" name="Slide Number Placeholder 3"/>
          <p:cNvSpPr>
            <a:spLocks noGrp="1"/>
          </p:cNvSpPr>
          <p:nvPr>
            <p:ph type="sldNum" sz="quarter" idx="5"/>
          </p:nvPr>
        </p:nvSpPr>
        <p:spPr/>
        <p:txBody>
          <a:bodyPr/>
          <a:lstStyle/>
          <a:p>
            <a:fld id="{26A8D0B9-2C92-F044-9221-69DA6E0F681D}" type="slidenum">
              <a:rPr lang="en-BE" smtClean="0"/>
              <a:t>11</a:t>
            </a:fld>
            <a:endParaRPr lang="en-BE"/>
          </a:p>
        </p:txBody>
      </p:sp>
    </p:spTree>
    <p:extLst>
      <p:ext uri="{BB962C8B-B14F-4D97-AF65-F5344CB8AC3E}">
        <p14:creationId xmlns:p14="http://schemas.microsoft.com/office/powerpoint/2010/main" val="41445658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3FE576-61E4-D1F5-F826-981F77A893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64B52E-3D03-4BCB-9293-0694E6F4DC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5FC598-23CB-69D1-C426-33C4BEA0A163}"/>
              </a:ext>
            </a:extLst>
          </p:cNvPr>
          <p:cNvSpPr>
            <a:spLocks noGrp="1"/>
          </p:cNvSpPr>
          <p:nvPr>
            <p:ph type="body" idx="1"/>
          </p:nvPr>
        </p:nvSpPr>
        <p:spPr/>
        <p:txBody>
          <a:bodyPr/>
          <a:lstStyle/>
          <a:p>
            <a:r>
              <a:rPr lang="en-US" dirty="0"/>
              <a:t>Here we go – Bias # 1 - Anchoring</a:t>
            </a:r>
          </a:p>
          <a:p>
            <a:endParaRPr lang="en-US" dirty="0"/>
          </a:p>
          <a:p>
            <a:r>
              <a:rPr lang="en-US" dirty="0"/>
              <a:t>Negotiation 101 tells us: he who throws out the first number controls the negotiation. [PAUSE]</a:t>
            </a:r>
          </a:p>
          <a:p>
            <a:br>
              <a:rPr lang="en-US" dirty="0"/>
            </a:br>
            <a:r>
              <a:rPr lang="en-US" dirty="0"/>
              <a:t>You’ve probably heard this at </a:t>
            </a:r>
            <a:r>
              <a:rPr lang="en-US" dirty="0" err="1"/>
              <a:t>Scotwork</a:t>
            </a:r>
            <a:r>
              <a:rPr lang="en-US" dirty="0"/>
              <a:t>, or any negotiation training. [PAUSE]</a:t>
            </a:r>
          </a:p>
          <a:p>
            <a:br>
              <a:rPr lang="en-US" dirty="0"/>
            </a:br>
            <a:r>
              <a:rPr lang="en-US" dirty="0"/>
              <a:t>That’s called </a:t>
            </a:r>
            <a:r>
              <a:rPr lang="en-US" b="1" dirty="0"/>
              <a:t>Anchoring.</a:t>
            </a:r>
          </a:p>
          <a:p>
            <a:br>
              <a:rPr lang="en-US" dirty="0"/>
            </a:br>
            <a:r>
              <a:rPr lang="en-US" dirty="0"/>
              <a:t>But do you really know just how powerful anchoring is?” [PAUSE, lean in]</a:t>
            </a:r>
          </a:p>
          <a:p>
            <a:br>
              <a:rPr lang="en-US" dirty="0"/>
            </a:br>
            <a:r>
              <a:rPr lang="en-US" i="1" dirty="0"/>
              <a:t>Because once you see the data, you’ll never want to let the other side go first again</a:t>
            </a:r>
          </a:p>
          <a:p>
            <a:endParaRPr lang="en-US" i="1" dirty="0"/>
          </a:p>
          <a:p>
            <a:r>
              <a:rPr lang="en-US" i="0" dirty="0"/>
              <a:t>[CLICK – wait for content to appear]</a:t>
            </a:r>
          </a:p>
          <a:p>
            <a:endParaRPr lang="en-US" i="0" dirty="0"/>
          </a:p>
          <a:p>
            <a:r>
              <a:rPr lang="en-US" dirty="0"/>
              <a:t>Here’s what happens in every negotiation: </a:t>
            </a:r>
          </a:p>
          <a:p>
            <a:r>
              <a:rPr lang="en-US" dirty="0"/>
              <a:t>[CLICK – wait for slide]</a:t>
            </a:r>
          </a:p>
          <a:p>
            <a:br>
              <a:rPr lang="en-US" dirty="0"/>
            </a:br>
            <a:r>
              <a:rPr lang="en-US" dirty="0"/>
              <a:t>Your opponent’s Fast Brain grabs the first number in </a:t>
            </a:r>
            <a:r>
              <a:rPr lang="en-US" b="1" dirty="0"/>
              <a:t>milliseconds.</a:t>
            </a:r>
            <a:r>
              <a:rPr lang="en-US" dirty="0"/>
              <a:t> [PAUSE]</a:t>
            </a:r>
          </a:p>
          <a:p>
            <a:endParaRPr lang="en-US" dirty="0"/>
          </a:p>
          <a:p>
            <a:r>
              <a:rPr lang="en-US" dirty="0"/>
              <a:t>[Click]  That number sticks like industrial-strength Velcro. [CLICK]</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The  Slow Brain will spend the rest of the negotiation trying — and failing — to adjust away from it</a:t>
            </a:r>
          </a:p>
          <a:p>
            <a:endParaRPr lang="en-US" dirty="0"/>
          </a:p>
          <a:p>
            <a:r>
              <a:rPr lang="en-US" dirty="0"/>
              <a:t>You need to remember this and use it to your </a:t>
            </a:r>
            <a:r>
              <a:rPr lang="en-US" dirty="0" err="1"/>
              <a:t>favour</a:t>
            </a:r>
            <a:r>
              <a:rPr lang="en-US" dirty="0"/>
              <a:t> in a negotiation.    Ethically, of course. </a:t>
            </a:r>
          </a:p>
          <a:p>
            <a:endParaRPr lang="en-US" dirty="0"/>
          </a:p>
          <a:p>
            <a:r>
              <a:rPr lang="en-US" dirty="0"/>
              <a:t>And I say ethically, because this isn’t about manipulation. This is how decisions realistically get made. [PAUSE] </a:t>
            </a:r>
          </a:p>
          <a:p>
            <a:br>
              <a:rPr lang="en-US" dirty="0"/>
            </a:br>
            <a:r>
              <a:rPr lang="en-US" dirty="0"/>
              <a:t>Whether we like it or not, that first number will hijack everyone’s system.</a:t>
            </a:r>
          </a:p>
          <a:p>
            <a:endParaRPr lang="en-US" dirty="0"/>
          </a:p>
          <a:p>
            <a:r>
              <a:rPr lang="en-US" dirty="0"/>
              <a:t>So the question is: </a:t>
            </a:r>
            <a:r>
              <a:rPr lang="en-US" b="1" dirty="0"/>
              <a:t>will the anchor be your number… or theirs?</a:t>
            </a:r>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7F5BE92D-9A6E-F227-3181-42D281D33BA2}"/>
              </a:ext>
            </a:extLst>
          </p:cNvPr>
          <p:cNvSpPr>
            <a:spLocks noGrp="1"/>
          </p:cNvSpPr>
          <p:nvPr>
            <p:ph type="sldNum" sz="quarter" idx="5"/>
          </p:nvPr>
        </p:nvSpPr>
        <p:spPr/>
        <p:txBody>
          <a:bodyPr/>
          <a:lstStyle/>
          <a:p>
            <a:fld id="{26A8D0B9-2C92-F044-9221-69DA6E0F681D}" type="slidenum">
              <a:rPr lang="en-BE" smtClean="0"/>
              <a:t>12</a:t>
            </a:fld>
            <a:endParaRPr lang="en-BE"/>
          </a:p>
        </p:txBody>
      </p:sp>
    </p:spTree>
    <p:extLst>
      <p:ext uri="{BB962C8B-B14F-4D97-AF65-F5344CB8AC3E}">
        <p14:creationId xmlns:p14="http://schemas.microsoft.com/office/powerpoint/2010/main" val="2697804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21C4C-CD21-5788-5F1A-AA9C3D7A31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D299C9-8729-1E3B-2D66-C1343B862B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05F31A-AA78-A86D-0F72-DE2E3E580943}"/>
              </a:ext>
            </a:extLst>
          </p:cNvPr>
          <p:cNvSpPr>
            <a:spLocks noGrp="1"/>
          </p:cNvSpPr>
          <p:nvPr>
            <p:ph type="body" idx="1"/>
          </p:nvPr>
        </p:nvSpPr>
        <p:spPr/>
        <p:txBody>
          <a:bodyPr/>
          <a:lstStyle/>
          <a:p>
            <a:r>
              <a:rPr lang="en-US" dirty="0"/>
              <a:t>Let’s look at the proven stats. [PAUSE]</a:t>
            </a:r>
          </a:p>
          <a:p>
            <a:br>
              <a:rPr lang="en-US" dirty="0"/>
            </a:br>
            <a:r>
              <a:rPr lang="en-US" dirty="0"/>
              <a:t>First offers have about </a:t>
            </a:r>
            <a:r>
              <a:rPr lang="en-US" b="1" dirty="0"/>
              <a:t>80% more impact</a:t>
            </a:r>
            <a:r>
              <a:rPr lang="en-US" dirty="0"/>
              <a:t> than subsequent counter-offer. So not going first is </a:t>
            </a:r>
            <a:r>
              <a:rPr lang="en-US" dirty="0" err="1"/>
              <a:t>gonna</a:t>
            </a:r>
            <a:r>
              <a:rPr lang="en-US" dirty="0"/>
              <a:t> hurt you[CLICK]</a:t>
            </a:r>
            <a:br>
              <a:rPr lang="en-US" dirty="0"/>
            </a:br>
            <a:endParaRPr lang="en-US" dirty="0"/>
          </a:p>
          <a:p>
            <a:r>
              <a:rPr lang="en-NZ" sz="1200" b="1" kern="1200" dirty="0">
                <a:solidFill>
                  <a:schemeClr val="tx1"/>
                </a:solidFill>
                <a:effectLst/>
                <a:latin typeface="+mn-lt"/>
                <a:ea typeface="+mn-ea"/>
                <a:cs typeface="+mn-cs"/>
              </a:rPr>
              <a:t>If you do set the first price in an RFP response or contract negotiation, you're 4x more likely to hit your target margin. </a:t>
            </a:r>
            <a:r>
              <a:rPr lang="en-US" dirty="0"/>
              <a:t> [CLICK]</a:t>
            </a:r>
          </a:p>
          <a:p>
            <a:endParaRPr lang="en-US" dirty="0"/>
          </a:p>
          <a:p>
            <a:r>
              <a:rPr lang="en-US" dirty="0"/>
              <a:t>And here’s the scary part:  no amount of experience protects you. [CLICK]</a:t>
            </a:r>
          </a:p>
          <a:p>
            <a:endParaRPr lang="en-US" dirty="0"/>
          </a:p>
          <a:p>
            <a:r>
              <a:rPr lang="en-US" dirty="0"/>
              <a:t>It doesn’t matter how rational, logical, or experienced you are. [PAUSE]</a:t>
            </a:r>
            <a:br>
              <a:rPr lang="en-US" dirty="0"/>
            </a:br>
            <a:br>
              <a:rPr lang="en-US" dirty="0"/>
            </a:br>
            <a:r>
              <a:rPr lang="en-US" dirty="0"/>
              <a:t>It’s not about intelligence or training — it’s about brain wiring.  </a:t>
            </a:r>
          </a:p>
          <a:p>
            <a:r>
              <a:rPr lang="en-US" dirty="0"/>
              <a:t>This is the Fast Brain doing what it does best – grabbing information and giving it disproportionate weight and stickiness.</a:t>
            </a:r>
          </a:p>
          <a:p>
            <a:endParaRPr lang="en-NZ" sz="1200" kern="1200" dirty="0">
              <a:solidFill>
                <a:schemeClr val="tx1"/>
              </a:solidFill>
              <a:effectLst/>
              <a:latin typeface="+mn-lt"/>
              <a:ea typeface="+mn-ea"/>
              <a:cs typeface="+mn-cs"/>
            </a:endParaRPr>
          </a:p>
          <a:p>
            <a:r>
              <a:rPr lang="en-US" dirty="0"/>
              <a:t>Just for fun, let’s look at a couple of famous studies.</a:t>
            </a:r>
            <a:endParaRPr lang="en-NZ" sz="1200" kern="1200" dirty="0">
              <a:solidFill>
                <a:schemeClr val="tx1"/>
              </a:solidFill>
              <a:effectLst/>
              <a:latin typeface="+mn-lt"/>
              <a:ea typeface="+mn-ea"/>
              <a:cs typeface="+mn-cs"/>
            </a:endParaRPr>
          </a:p>
          <a:p>
            <a:endParaRPr lang="en-NZ" sz="1200" kern="1200" dirty="0">
              <a:solidFill>
                <a:schemeClr val="tx1"/>
              </a:solidFill>
              <a:effectLst/>
              <a:latin typeface="+mn-lt"/>
              <a:ea typeface="+mn-ea"/>
              <a:cs typeface="+mn-cs"/>
            </a:endParaRPr>
          </a:p>
          <a:p>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CLICK</a:t>
            </a:r>
          </a:p>
        </p:txBody>
      </p:sp>
      <p:sp>
        <p:nvSpPr>
          <p:cNvPr id="4" name="Slide Number Placeholder 3">
            <a:extLst>
              <a:ext uri="{FF2B5EF4-FFF2-40B4-BE49-F238E27FC236}">
                <a16:creationId xmlns:a16="http://schemas.microsoft.com/office/drawing/2014/main" id="{2821D6FF-7B9F-495D-7E29-B9866DF08A27}"/>
              </a:ext>
            </a:extLst>
          </p:cNvPr>
          <p:cNvSpPr>
            <a:spLocks noGrp="1"/>
          </p:cNvSpPr>
          <p:nvPr>
            <p:ph type="sldNum" sz="quarter" idx="5"/>
          </p:nvPr>
        </p:nvSpPr>
        <p:spPr/>
        <p:txBody>
          <a:bodyPr/>
          <a:lstStyle/>
          <a:p>
            <a:fld id="{26A8D0B9-2C92-F044-9221-69DA6E0F681D}" type="slidenum">
              <a:rPr lang="en-BE" smtClean="0"/>
              <a:t>13</a:t>
            </a:fld>
            <a:endParaRPr lang="en-BE"/>
          </a:p>
        </p:txBody>
      </p:sp>
    </p:spTree>
    <p:extLst>
      <p:ext uri="{BB962C8B-B14F-4D97-AF65-F5344CB8AC3E}">
        <p14:creationId xmlns:p14="http://schemas.microsoft.com/office/powerpoint/2010/main" val="39316172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7157D3-1B67-68E0-AC25-E5E30E1079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087138-D10A-9F6F-E802-0CB192AF0C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DFDFF8-DDD6-FC95-F58B-80424AA9E73D}"/>
              </a:ext>
            </a:extLst>
          </p:cNvPr>
          <p:cNvSpPr>
            <a:spLocks noGrp="1"/>
          </p:cNvSpPr>
          <p:nvPr>
            <p:ph type="body" idx="1"/>
          </p:nvPr>
        </p:nvSpPr>
        <p:spPr/>
        <p:txBody>
          <a:bodyPr/>
          <a:lstStyle/>
          <a:p>
            <a:r>
              <a:rPr lang="en-US" dirty="0"/>
              <a:t>To test just how deep anchoring goes, researchers tested it on </a:t>
            </a:r>
            <a:r>
              <a:rPr lang="en-US" b="1" dirty="0"/>
              <a:t>judges.</a:t>
            </a:r>
            <a:r>
              <a:rPr lang="en-US" dirty="0"/>
              <a:t> [PAUSE]</a:t>
            </a:r>
          </a:p>
          <a:p>
            <a:br>
              <a:rPr lang="en-US" dirty="0"/>
            </a:br>
            <a:r>
              <a:rPr lang="en-US" dirty="0"/>
              <a:t>Trained legal experts making life-altering decisions.</a:t>
            </a:r>
          </a:p>
          <a:p>
            <a:endParaRPr lang="en-US" dirty="0"/>
          </a:p>
          <a:p>
            <a:r>
              <a:rPr lang="en-US" dirty="0"/>
              <a:t>Each judge got the </a:t>
            </a:r>
            <a:r>
              <a:rPr lang="en-US" b="1" dirty="0"/>
              <a:t>same shoplifting case.</a:t>
            </a:r>
            <a:r>
              <a:rPr lang="en-US" dirty="0"/>
              <a:t> </a:t>
            </a:r>
          </a:p>
          <a:p>
            <a:endParaRPr lang="en-US" dirty="0"/>
          </a:p>
          <a:p>
            <a:r>
              <a:rPr lang="en-US" dirty="0"/>
              <a:t>But before sentencing, they rolled loaded dice showing either a </a:t>
            </a:r>
            <a:r>
              <a:rPr lang="en-US" b="1" dirty="0"/>
              <a:t>3</a:t>
            </a:r>
            <a:r>
              <a:rPr lang="en-US" dirty="0"/>
              <a:t> or a </a:t>
            </a:r>
            <a:r>
              <a:rPr lang="en-US" b="1" dirty="0"/>
              <a:t>9.</a:t>
            </a:r>
          </a:p>
          <a:p>
            <a:endParaRPr lang="en-US" dirty="0"/>
          </a:p>
          <a:p>
            <a:r>
              <a:rPr lang="en-US" dirty="0"/>
              <a:t>3 shows? Average sentence: </a:t>
            </a:r>
            <a:r>
              <a:rPr lang="en-US" b="1" dirty="0"/>
              <a:t>5 months.</a:t>
            </a:r>
            <a:r>
              <a:rPr lang="en-US" dirty="0"/>
              <a:t> [PAUSE]</a:t>
            </a:r>
          </a:p>
          <a:p>
            <a:endParaRPr lang="en-US" dirty="0"/>
          </a:p>
          <a:p>
            <a:r>
              <a:rPr lang="en-US" dirty="0"/>
              <a:t>9 shows? </a:t>
            </a:r>
            <a:r>
              <a:rPr lang="en-US" b="1" dirty="0"/>
              <a:t>8 months.</a:t>
            </a:r>
            <a:r>
              <a:rPr lang="en-US" dirty="0"/>
              <a:t> [PAUSE]</a:t>
            </a:r>
          </a:p>
          <a:p>
            <a:endParaRPr lang="en-US" dirty="0"/>
          </a:p>
          <a:p>
            <a:r>
              <a:rPr lang="en-US" dirty="0"/>
              <a:t>That’s a </a:t>
            </a:r>
            <a:r>
              <a:rPr lang="en-US" b="1" dirty="0"/>
              <a:t>60% increase</a:t>
            </a:r>
            <a:r>
              <a:rPr lang="en-US" dirty="0"/>
              <a:t> — same crime, same evidence, same law.</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r>
              <a:rPr lang="en-NZ" sz="1200" kern="1200" dirty="0">
                <a:solidFill>
                  <a:schemeClr val="tx1"/>
                </a:solidFill>
                <a:effectLst/>
                <a:latin typeface="+mn-lt"/>
                <a:ea typeface="+mn-ea"/>
                <a:cs typeface="+mn-cs"/>
              </a:rPr>
              <a:t>This shows that the anchor can be totally irrelevant —it just needs to be first</a:t>
            </a:r>
            <a:endParaRPr lang="en-US" dirty="0"/>
          </a:p>
          <a:p>
            <a:endParaRPr lang="en-US" dirty="0"/>
          </a:p>
          <a:p>
            <a:r>
              <a:rPr lang="en-US" dirty="0"/>
              <a:t>So maybe think twice before you give your phone number out before you bid on a house at auction!</a:t>
            </a:r>
          </a:p>
          <a:p>
            <a:endParaRPr lang="en-US" i="0" dirty="0"/>
          </a:p>
        </p:txBody>
      </p:sp>
      <p:sp>
        <p:nvSpPr>
          <p:cNvPr id="4" name="Slide Number Placeholder 3">
            <a:extLst>
              <a:ext uri="{FF2B5EF4-FFF2-40B4-BE49-F238E27FC236}">
                <a16:creationId xmlns:a16="http://schemas.microsoft.com/office/drawing/2014/main" id="{4F698C53-C316-2E5D-7949-17F363AED07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A8D0B9-2C92-F044-9221-69DA6E0F681D}" type="slidenum">
              <a:rPr kumimoji="0" lang="en-B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B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15798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05651-76C3-B6CE-FEF1-3F8D5E742B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AFD747-D8AC-F7DF-9DBE-A7F16AF502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5D0736-A38F-EAEC-DCCF-AED538758E31}"/>
              </a:ext>
            </a:extLst>
          </p:cNvPr>
          <p:cNvSpPr>
            <a:spLocks noGrp="1"/>
          </p:cNvSpPr>
          <p:nvPr>
            <p:ph type="body" idx="1"/>
          </p:nvPr>
        </p:nvSpPr>
        <p:spPr/>
        <p:txBody>
          <a:bodyPr/>
          <a:lstStyle/>
          <a:p>
            <a:r>
              <a:rPr lang="en-US" dirty="0"/>
              <a:t>Now — here’s the absurd version. [PAUSE]</a:t>
            </a:r>
            <a:br>
              <a:rPr lang="en-US" dirty="0"/>
            </a:br>
            <a:endParaRPr lang="en-US" dirty="0"/>
          </a:p>
          <a:p>
            <a:r>
              <a:rPr lang="en-US" dirty="0"/>
              <a:t>At MIT, students were asked to bid on bottles of wine.</a:t>
            </a:r>
            <a:br>
              <a:rPr lang="en-US" dirty="0"/>
            </a:br>
            <a:endParaRPr lang="en-US" dirty="0"/>
          </a:p>
          <a:p>
            <a:r>
              <a:rPr lang="en-US" dirty="0"/>
              <a:t>But before bidding, they wrote down the </a:t>
            </a:r>
            <a:r>
              <a:rPr lang="en-US" b="1" dirty="0"/>
              <a:t>last two digits of their Social Security number.</a:t>
            </a:r>
            <a:endParaRPr lang="en-US" dirty="0"/>
          </a:p>
          <a:p>
            <a:endParaRPr lang="en-US" dirty="0"/>
          </a:p>
          <a:p>
            <a:r>
              <a:rPr lang="en-US" dirty="0"/>
              <a:t>Completely irrelevant, right? [smile]</a:t>
            </a:r>
          </a:p>
          <a:p>
            <a:endParaRPr lang="en-US" dirty="0"/>
          </a:p>
          <a:p>
            <a:r>
              <a:rPr lang="en-US" dirty="0"/>
              <a:t>Students with higher numbers bid </a:t>
            </a:r>
            <a:r>
              <a:rPr lang="en-US" b="1" dirty="0"/>
              <a:t>far more</a:t>
            </a:r>
            <a:r>
              <a:rPr lang="en-US" dirty="0"/>
              <a:t> than those with lower numbers.</a:t>
            </a:r>
            <a:br>
              <a:rPr lang="en-US" dirty="0"/>
            </a:br>
            <a:endParaRPr lang="en-US" dirty="0"/>
          </a:p>
          <a:p>
            <a:r>
              <a:rPr lang="en-US" dirty="0"/>
              <a:t>Same wine. Same students. Prices varied by up to </a:t>
            </a:r>
            <a:r>
              <a:rPr lang="en-US" b="1" dirty="0"/>
              <a:t>346%.</a:t>
            </a:r>
            <a:endParaRPr lang="en-US" dirty="0"/>
          </a:p>
          <a:p>
            <a:endParaRPr lang="en-US" dirty="0"/>
          </a:p>
          <a:p>
            <a:r>
              <a:rPr lang="en-US" dirty="0"/>
              <a:t>A random number — their own ID — hijacked what they were willing to pay.</a:t>
            </a:r>
          </a:p>
          <a:p>
            <a:endParaRPr lang="en-US" dirty="0"/>
          </a:p>
          <a:p>
            <a:r>
              <a:rPr lang="en-US" dirty="0"/>
              <a:t>So whether it’s </a:t>
            </a:r>
            <a:r>
              <a:rPr lang="en-US" b="1" dirty="0"/>
              <a:t>judges sentencing criminals</a:t>
            </a:r>
            <a:r>
              <a:rPr lang="en-US" dirty="0"/>
              <a:t> or </a:t>
            </a:r>
            <a:r>
              <a:rPr lang="en-US" b="1" dirty="0"/>
              <a:t>students buying wine</a:t>
            </a:r>
            <a:r>
              <a:rPr lang="en-US" dirty="0"/>
              <a:t>, the lesson is the same:</a:t>
            </a:r>
            <a:br>
              <a:rPr lang="en-US" dirty="0"/>
            </a:br>
            <a:endParaRPr lang="en-US" dirty="0"/>
          </a:p>
          <a:p>
            <a:r>
              <a:rPr lang="en-US" dirty="0"/>
              <a:t>Your brain grabs the first number and never lets go.</a:t>
            </a:r>
          </a:p>
          <a:p>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CLICK</a:t>
            </a:r>
            <a:endParaRPr lang="en-US" dirty="0"/>
          </a:p>
        </p:txBody>
      </p:sp>
      <p:sp>
        <p:nvSpPr>
          <p:cNvPr id="4" name="Slide Number Placeholder 3">
            <a:extLst>
              <a:ext uri="{FF2B5EF4-FFF2-40B4-BE49-F238E27FC236}">
                <a16:creationId xmlns:a16="http://schemas.microsoft.com/office/drawing/2014/main" id="{1AC4A3D7-D947-9352-7311-1EF573F7D25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A8D0B9-2C92-F044-9221-69DA6E0F681D}" type="slidenum">
              <a:rPr kumimoji="0" lang="en-B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B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919364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289CF2-337B-B24E-7EEC-CBA1881F92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727451-471F-1ED2-0F13-E3794DD848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EDFF34-1D54-6E1C-A08D-A1842F2C0623}"/>
              </a:ext>
            </a:extLst>
          </p:cNvPr>
          <p:cNvSpPr>
            <a:spLocks noGrp="1"/>
          </p:cNvSpPr>
          <p:nvPr>
            <p:ph type="body" idx="1"/>
          </p:nvPr>
        </p:nvSpPr>
        <p:spPr/>
        <p:txBody>
          <a:bodyPr/>
          <a:lstStyle/>
          <a:p>
            <a:endParaRPr lang="en-US" b="1" dirty="0">
              <a:solidFill>
                <a:srgbClr val="3399FF"/>
              </a:solidFill>
            </a:endParaRPr>
          </a:p>
          <a:p>
            <a:r>
              <a:rPr lang="en-US" dirty="0"/>
              <a:t>The lesson from hundreds of </a:t>
            </a:r>
            <a:r>
              <a:rPr lang="en-US" dirty="0" err="1"/>
              <a:t>studoes</a:t>
            </a:r>
            <a:r>
              <a:rPr lang="en-US" dirty="0"/>
              <a:t> – no one is immune.</a:t>
            </a:r>
          </a:p>
          <a:p>
            <a:endParaRPr lang="en-US" dirty="0"/>
          </a:p>
          <a:p>
            <a:r>
              <a:rPr lang="en-NZ" sz="1200" b="1" kern="1200" dirty="0">
                <a:solidFill>
                  <a:schemeClr val="tx1"/>
                </a:solidFill>
                <a:effectLst/>
                <a:latin typeface="+mn-lt"/>
                <a:ea typeface="+mn-ea"/>
                <a:cs typeface="+mn-cs"/>
              </a:rPr>
              <a:t>Random numbers work. </a:t>
            </a:r>
          </a:p>
          <a:p>
            <a:r>
              <a:rPr lang="en-NZ" sz="1200" b="1" kern="1200" dirty="0">
                <a:solidFill>
                  <a:schemeClr val="tx1"/>
                </a:solidFill>
                <a:effectLst/>
                <a:latin typeface="+mn-lt"/>
                <a:ea typeface="+mn-ea"/>
                <a:cs typeface="+mn-cs"/>
              </a:rPr>
              <a:t>Absurd numbers work. </a:t>
            </a:r>
          </a:p>
          <a:p>
            <a:r>
              <a:rPr lang="en-NZ" sz="1200" b="1" kern="1200" dirty="0">
                <a:solidFill>
                  <a:schemeClr val="tx1"/>
                </a:solidFill>
                <a:effectLst/>
                <a:latin typeface="+mn-lt"/>
                <a:ea typeface="+mn-ea"/>
                <a:cs typeface="+mn-cs"/>
              </a:rPr>
              <a:t>Even knowing about anchoring doesn't protect you</a:t>
            </a:r>
            <a:br>
              <a:rPr lang="en-US" dirty="0"/>
            </a:br>
            <a:endParaRPr lang="en-US" dirty="0"/>
          </a:p>
          <a:p>
            <a:r>
              <a:rPr lang="en-US" dirty="0"/>
              <a:t>You can’t just </a:t>
            </a:r>
            <a:r>
              <a:rPr lang="en-US" b="1" dirty="0"/>
              <a:t>willpower</a:t>
            </a:r>
            <a:r>
              <a:rPr lang="en-US" dirty="0"/>
              <a:t> your way through it.</a:t>
            </a:r>
          </a:p>
          <a:p>
            <a:endParaRPr lang="en-US" dirty="0"/>
          </a:p>
          <a:p>
            <a:r>
              <a:rPr lang="en-US" dirty="0"/>
              <a:t>And here’s the kicker: the more </a:t>
            </a:r>
            <a:r>
              <a:rPr lang="en-US" b="1" dirty="0"/>
              <a:t>extreme</a:t>
            </a:r>
            <a:r>
              <a:rPr lang="en-US" dirty="0"/>
              <a:t> the number, the stronger the anchor.  Industrial Strength Velcro</a:t>
            </a:r>
            <a:endParaRPr lang="en-NZ"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0DC3C7BF-35BD-54BE-2021-EF95BB4ED722}"/>
              </a:ext>
            </a:extLst>
          </p:cNvPr>
          <p:cNvSpPr>
            <a:spLocks noGrp="1"/>
          </p:cNvSpPr>
          <p:nvPr>
            <p:ph type="sldNum" sz="quarter" idx="5"/>
          </p:nvPr>
        </p:nvSpPr>
        <p:spPr/>
        <p:txBody>
          <a:bodyPr/>
          <a:lstStyle/>
          <a:p>
            <a:fld id="{26A8D0B9-2C92-F044-9221-69DA6E0F681D}" type="slidenum">
              <a:rPr lang="en-BE" smtClean="0"/>
              <a:t>16</a:t>
            </a:fld>
            <a:endParaRPr lang="en-BE"/>
          </a:p>
        </p:txBody>
      </p:sp>
    </p:spTree>
    <p:extLst>
      <p:ext uri="{BB962C8B-B14F-4D97-AF65-F5344CB8AC3E}">
        <p14:creationId xmlns:p14="http://schemas.microsoft.com/office/powerpoint/2010/main" val="41280196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4898C7-7E55-B8C6-B4A2-CF6EE1D6F1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C4AB4C-DE45-8C8B-9338-5B9A104B9D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D4EE02-7F5E-B02A-78F7-A4151D60FDD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200" kern="1200" dirty="0">
                <a:solidFill>
                  <a:schemeClr val="tx1"/>
                </a:solidFill>
                <a:effectLst/>
                <a:latin typeface="+mn-lt"/>
                <a:ea typeface="+mn-ea"/>
                <a:cs typeface="+mn-cs"/>
              </a:rPr>
              <a:t>First, always anchor first when possible. In salary negotiations, the first number thrown out predicts the final agreement better than qualifications.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kern="1200" dirty="0">
                <a:solidFill>
                  <a:schemeClr val="tx1"/>
                </a:solidFill>
                <a:effectLst/>
                <a:latin typeface="+mn-lt"/>
                <a:ea typeface="+mn-ea"/>
                <a:cs typeface="+mn-cs"/>
              </a:rPr>
              <a:t>Second, go extreme but not absurd—research shows aggressive anchors work even when people know they're aggressive.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kern="1200" dirty="0">
                <a:solidFill>
                  <a:schemeClr val="tx1"/>
                </a:solidFill>
                <a:effectLst/>
                <a:latin typeface="+mn-lt"/>
                <a:ea typeface="+mn-ea"/>
                <a:cs typeface="+mn-cs"/>
              </a:rPr>
              <a:t>Third, make it stick with supporting details. </a:t>
            </a:r>
            <a:r>
              <a:rPr lang="en-US" dirty="0"/>
              <a:t>When you anchor, precision matters. $176,300 sounds thought-through. ‘Around $180k’? That sounds negotiable</a:t>
            </a:r>
          </a:p>
          <a:p>
            <a:endParaRPr lang="en-US" dirty="0"/>
          </a:p>
          <a:p>
            <a:r>
              <a:rPr lang="en-US" dirty="0"/>
              <a:t>And remember, you can anchor more than just price. Lock in timelines, service levels, contract terms.</a:t>
            </a:r>
          </a:p>
          <a:p>
            <a:endParaRPr lang="en-US" dirty="0"/>
          </a:p>
          <a:p>
            <a:r>
              <a:rPr lang="en-US" dirty="0"/>
              <a:t>If the other side anchors first—don’t fight it head-on. Break it into pieces, and reset anchors for each one.</a:t>
            </a:r>
          </a:p>
          <a:p>
            <a:endParaRPr lang="en-US" dirty="0"/>
          </a:p>
          <a:p>
            <a:r>
              <a:rPr lang="en-US" dirty="0"/>
              <a:t>Anchoring isn’t just about throwing out a number. It’s about steering the entire frame of the negotiation.</a:t>
            </a:r>
          </a:p>
          <a:p>
            <a:endParaRPr lang="en-NZ" dirty="0">
              <a:solidFill>
                <a:srgbClr val="3399FF"/>
              </a:solidFill>
            </a:endParaRPr>
          </a:p>
        </p:txBody>
      </p:sp>
      <p:sp>
        <p:nvSpPr>
          <p:cNvPr id="4" name="Slide Number Placeholder 3">
            <a:extLst>
              <a:ext uri="{FF2B5EF4-FFF2-40B4-BE49-F238E27FC236}">
                <a16:creationId xmlns:a16="http://schemas.microsoft.com/office/drawing/2014/main" id="{F1F4B13F-DB64-07BC-2071-AF4D3BE38F9E}"/>
              </a:ext>
            </a:extLst>
          </p:cNvPr>
          <p:cNvSpPr>
            <a:spLocks noGrp="1"/>
          </p:cNvSpPr>
          <p:nvPr>
            <p:ph type="sldNum" sz="quarter" idx="5"/>
          </p:nvPr>
        </p:nvSpPr>
        <p:spPr/>
        <p:txBody>
          <a:bodyPr/>
          <a:lstStyle/>
          <a:p>
            <a:fld id="{26A8D0B9-2C92-F044-9221-69DA6E0F681D}" type="slidenum">
              <a:rPr lang="en-BE" smtClean="0"/>
              <a:t>17</a:t>
            </a:fld>
            <a:endParaRPr lang="en-BE"/>
          </a:p>
        </p:txBody>
      </p:sp>
    </p:spTree>
    <p:extLst>
      <p:ext uri="{BB962C8B-B14F-4D97-AF65-F5344CB8AC3E}">
        <p14:creationId xmlns:p14="http://schemas.microsoft.com/office/powerpoint/2010/main" val="27437140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Anchoring doesn’t just apply to money — it applies to </a:t>
            </a:r>
            <a:r>
              <a:rPr lang="en-US" b="1" dirty="0"/>
              <a:t>information too.</a:t>
            </a:r>
            <a:endParaRPr lang="en-US" dirty="0"/>
          </a:p>
          <a:p>
            <a:r>
              <a:rPr lang="en-US" dirty="0"/>
              <a:t>Your Fast Brain grabs the </a:t>
            </a:r>
            <a:r>
              <a:rPr lang="en-US" b="1" dirty="0"/>
              <a:t>first thing it sees or hears</a:t>
            </a:r>
            <a:r>
              <a:rPr lang="en-US" dirty="0"/>
              <a:t>, and everything that follows is filtered through it.</a:t>
            </a:r>
          </a:p>
          <a:p>
            <a:r>
              <a:rPr lang="en-US" dirty="0"/>
              <a:t>That’s the </a:t>
            </a:r>
            <a:r>
              <a:rPr lang="en-US" b="1" dirty="0"/>
              <a:t>Halo Effect.</a:t>
            </a:r>
            <a:r>
              <a:rPr lang="en-US" dirty="0"/>
              <a:t> [PAUSE]</a:t>
            </a:r>
          </a:p>
          <a:p>
            <a:r>
              <a:rPr lang="en-NZ" sz="1200" kern="1200" dirty="0">
                <a:solidFill>
                  <a:schemeClr val="tx1"/>
                </a:solidFill>
                <a:effectLst/>
                <a:latin typeface="+mn-lt"/>
                <a:ea typeface="+mn-ea"/>
                <a:cs typeface="+mn-cs"/>
              </a:rPr>
              <a:t>Watch this quick video</a:t>
            </a:r>
          </a:p>
          <a:p>
            <a:r>
              <a:rPr lang="en-NZ" sz="1200" kern="1200" dirty="0">
                <a:solidFill>
                  <a:schemeClr val="tx1"/>
                </a:solidFill>
                <a:effectLst/>
                <a:latin typeface="+mn-lt"/>
                <a:ea typeface="+mn-ea"/>
                <a:cs typeface="+mn-cs"/>
              </a:rPr>
              <a:t>CLICK</a:t>
            </a:r>
          </a:p>
          <a:p>
            <a:endParaRPr lang="en-NZ" dirty="0"/>
          </a:p>
        </p:txBody>
      </p:sp>
      <p:sp>
        <p:nvSpPr>
          <p:cNvPr id="4" name="Slide Number Placeholder 3"/>
          <p:cNvSpPr>
            <a:spLocks noGrp="1"/>
          </p:cNvSpPr>
          <p:nvPr>
            <p:ph type="sldNum" sz="quarter" idx="5"/>
          </p:nvPr>
        </p:nvSpPr>
        <p:spPr/>
        <p:txBody>
          <a:bodyPr/>
          <a:lstStyle/>
          <a:p>
            <a:fld id="{26A8D0B9-2C92-F044-9221-69DA6E0F681D}" type="slidenum">
              <a:rPr lang="en-BE" smtClean="0"/>
              <a:t>18</a:t>
            </a:fld>
            <a:endParaRPr lang="en-BE"/>
          </a:p>
        </p:txBody>
      </p:sp>
    </p:spTree>
    <p:extLst>
      <p:ext uri="{BB962C8B-B14F-4D97-AF65-F5344CB8AC3E}">
        <p14:creationId xmlns:p14="http://schemas.microsoft.com/office/powerpoint/2010/main" val="23002257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200" b="1" kern="1200" dirty="0">
                <a:solidFill>
                  <a:schemeClr val="tx1"/>
                </a:solidFill>
                <a:effectLst/>
                <a:latin typeface="+mn-lt"/>
                <a:ea typeface="+mn-ea"/>
                <a:cs typeface="+mn-cs"/>
              </a:rPr>
              <a:t>First impressions stick and colour everything that follows.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200" kern="1200" dirty="0">
              <a:solidFill>
                <a:schemeClr val="tx1"/>
              </a:solidFill>
              <a:effectLst/>
              <a:latin typeface="+mn-lt"/>
              <a:ea typeface="+mn-ea"/>
              <a:cs typeface="+mn-cs"/>
            </a:endParaRPr>
          </a:p>
          <a:p>
            <a:r>
              <a:rPr lang="en-US" dirty="0"/>
              <a:t>In negotiation, this matters. [PAUSE] </a:t>
            </a:r>
          </a:p>
          <a:p>
            <a:endParaRPr lang="en-US" dirty="0"/>
          </a:p>
          <a:p>
            <a:r>
              <a:rPr lang="en-US" dirty="0"/>
              <a:t>Because your counterpart isn’t weighing every detail objectively </a:t>
            </a:r>
          </a:p>
          <a:p>
            <a:endParaRPr lang="en-US" dirty="0"/>
          </a:p>
          <a:p>
            <a:r>
              <a:rPr lang="en-US" dirty="0"/>
              <a:t>They’re seeing everything through the lens of what their Fast Brain noticed </a:t>
            </a:r>
            <a:r>
              <a:rPr lang="en-US" b="1" dirty="0"/>
              <a:t>first.</a:t>
            </a:r>
            <a:endParaRPr lang="en-US" dirty="0"/>
          </a:p>
          <a:p>
            <a:endParaRPr lang="en-US" dirty="0"/>
          </a:p>
          <a:p>
            <a:r>
              <a:rPr lang="en-US" dirty="0"/>
              <a:t>If a supplier opens with </a:t>
            </a:r>
            <a:r>
              <a:rPr lang="en-US" i="1" dirty="0"/>
              <a:t>‘we’re still fixing integration issues,’</a:t>
            </a:r>
            <a:r>
              <a:rPr lang="en-US" dirty="0"/>
              <a:t> the whole pitch feels shaky. [PAUSE]</a:t>
            </a:r>
          </a:p>
          <a:p>
            <a:br>
              <a:rPr lang="en-US" dirty="0"/>
            </a:br>
            <a:r>
              <a:rPr lang="en-US" dirty="0"/>
              <a:t>But if they lead with </a:t>
            </a:r>
            <a:r>
              <a:rPr lang="en-US" i="1" dirty="0"/>
              <a:t>‘we’re ISO-certified, serving three agencies already, and have 24/7 resilience,’</a:t>
            </a:r>
            <a:r>
              <a:rPr lang="en-US" dirty="0"/>
              <a:t> everything that follows feels stronger. [PAUSE]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kern="1200" dirty="0">
                <a:solidFill>
                  <a:schemeClr val="tx1"/>
                </a:solidFill>
                <a:effectLst/>
                <a:latin typeface="+mn-lt"/>
                <a:ea typeface="+mn-ea"/>
                <a:cs typeface="+mn-cs"/>
              </a:rPr>
              <a:t>And the more specific your halo, the better it sticks -instead of saying 'we're reliable,' say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kern="1200" dirty="0">
                <a:solidFill>
                  <a:schemeClr val="tx1"/>
                </a:solidFill>
                <a:effectLst/>
                <a:latin typeface="+mn-lt"/>
                <a:ea typeface="+mn-ea"/>
                <a:cs typeface="+mn-cs"/>
              </a:rPr>
              <a:t>'we've never missed a deadline in 847 projects over six years.’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200" kern="1200" dirty="0">
              <a:solidFill>
                <a:schemeClr val="tx1"/>
              </a:solidFill>
              <a:effectLst/>
              <a:latin typeface="+mn-lt"/>
              <a:ea typeface="+mn-ea"/>
              <a:cs typeface="+mn-cs"/>
            </a:endParaRPr>
          </a:p>
          <a:p>
            <a:r>
              <a:rPr lang="en-US" dirty="0"/>
              <a:t>So remember: </a:t>
            </a:r>
            <a:r>
              <a:rPr lang="en-US" b="1" dirty="0"/>
              <a:t>control the sequence, control the impression.</a:t>
            </a:r>
          </a:p>
          <a:p>
            <a:endParaRPr lang="en-US" b="1" dirty="0"/>
          </a:p>
          <a:p>
            <a:r>
              <a:rPr lang="en-US" b="1" dirty="0"/>
              <a:t>CLICK</a:t>
            </a:r>
            <a:r>
              <a:rPr lang="en-US" dirty="0"/>
              <a:t>”</a:t>
            </a:r>
          </a:p>
        </p:txBody>
      </p:sp>
      <p:sp>
        <p:nvSpPr>
          <p:cNvPr id="4" name="Slide Number Placeholder 3"/>
          <p:cNvSpPr>
            <a:spLocks noGrp="1"/>
          </p:cNvSpPr>
          <p:nvPr>
            <p:ph type="sldNum" sz="quarter" idx="5"/>
          </p:nvPr>
        </p:nvSpPr>
        <p:spPr/>
        <p:txBody>
          <a:bodyPr/>
          <a:lstStyle/>
          <a:p>
            <a:fld id="{26A8D0B9-2C92-F044-9221-69DA6E0F681D}" type="slidenum">
              <a:rPr lang="en-BE" smtClean="0"/>
              <a:t>19</a:t>
            </a:fld>
            <a:endParaRPr lang="en-BE"/>
          </a:p>
        </p:txBody>
      </p:sp>
    </p:spTree>
    <p:extLst>
      <p:ext uri="{BB962C8B-B14F-4D97-AF65-F5344CB8AC3E}">
        <p14:creationId xmlns:p14="http://schemas.microsoft.com/office/powerpoint/2010/main" val="41140609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Here's a cognitive bias that can transform how you negotiate with buyers and suppliers. </a:t>
            </a:r>
          </a:p>
        </p:txBody>
      </p:sp>
      <p:sp>
        <p:nvSpPr>
          <p:cNvPr id="4" name="Slide Number Placeholder 3"/>
          <p:cNvSpPr>
            <a:spLocks noGrp="1"/>
          </p:cNvSpPr>
          <p:nvPr>
            <p:ph type="sldNum" sz="quarter" idx="5"/>
          </p:nvPr>
        </p:nvSpPr>
        <p:spPr/>
        <p:txBody>
          <a:bodyPr/>
          <a:lstStyle/>
          <a:p>
            <a:fld id="{26A8D0B9-2C92-F044-9221-69DA6E0F681D}" type="slidenum">
              <a:rPr lang="en-BE" smtClean="0"/>
              <a:t>20</a:t>
            </a:fld>
            <a:endParaRPr lang="en-BE"/>
          </a:p>
        </p:txBody>
      </p:sp>
    </p:spTree>
    <p:extLst>
      <p:ext uri="{BB962C8B-B14F-4D97-AF65-F5344CB8AC3E}">
        <p14:creationId xmlns:p14="http://schemas.microsoft.com/office/powerpoint/2010/main" val="31071271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effectLst/>
            </a:endParaRPr>
          </a:p>
          <a:p>
            <a:endParaRPr lang="en-US" b="1" dirty="0">
              <a:effectLst/>
            </a:endParaRPr>
          </a:p>
          <a:p>
            <a:r>
              <a:rPr lang="en-US" b="1" dirty="0">
                <a:effectLst/>
              </a:rPr>
              <a:t>Have you ever walked out of a negotiation and thought “how did THAT happen??”</a:t>
            </a:r>
          </a:p>
          <a:p>
            <a:endParaRPr lang="en-US" b="1" dirty="0">
              <a:effectLst/>
            </a:endParaRPr>
          </a:p>
          <a:p>
            <a:r>
              <a:rPr lang="en-NZ" dirty="0"/>
              <a:t>We've all been there.</a:t>
            </a:r>
          </a:p>
          <a:p>
            <a:endParaRPr lang="en-NZ" dirty="0"/>
          </a:p>
          <a:p>
            <a:r>
              <a:rPr lang="en-US" dirty="0"/>
              <a:t>Negotiation is fundamentally about influencing decisions. </a:t>
            </a:r>
          </a:p>
          <a:p>
            <a:endParaRPr lang="en-US" dirty="0"/>
          </a:p>
          <a:p>
            <a:r>
              <a:rPr lang="en-US" dirty="0"/>
              <a:t>But you can’t truly influence decisions unless you understand how people actually make them.</a:t>
            </a:r>
          </a:p>
          <a:p>
            <a:endParaRPr lang="en-US" b="1" dirty="0"/>
          </a:p>
          <a:p>
            <a:r>
              <a:rPr lang="en-US" dirty="0"/>
              <a:t>Our entire professional training focuses on logical frameworks, structured processes, concession trading.</a:t>
            </a:r>
          </a:p>
          <a:p>
            <a:endParaRPr lang="en-US" dirty="0"/>
          </a:p>
          <a:p>
            <a:r>
              <a:rPr lang="en-US" dirty="0"/>
              <a:t>But the training completely overlooks the science of why and how people actually make decisions. </a:t>
            </a:r>
          </a:p>
          <a:p>
            <a:r>
              <a:rPr lang="en-US" dirty="0"/>
              <a:t>That got skipped. It's like playing chess without knowing how the pieces move.</a:t>
            </a:r>
          </a:p>
          <a:p>
            <a:endParaRPr lang="en-US" dirty="0"/>
          </a:p>
          <a:p>
            <a:r>
              <a:rPr lang="en-US" dirty="0"/>
              <a:t>Enter </a:t>
            </a:r>
            <a:r>
              <a:rPr lang="en-US" dirty="0" err="1"/>
              <a:t>behavioural</a:t>
            </a:r>
            <a:r>
              <a:rPr lang="en-US" dirty="0"/>
              <a:t> economics - </a:t>
            </a:r>
            <a:r>
              <a:rPr lang="en-US" b="1" dirty="0"/>
              <a:t>the science that shows people are predictably irrational</a:t>
            </a:r>
            <a:r>
              <a:rPr lang="en-US" dirty="0"/>
              <a:t>. </a:t>
            </a:r>
          </a:p>
          <a:p>
            <a:r>
              <a:rPr lang="en-US" dirty="0"/>
              <a:t>Nobel Prize-winning research that proves we make emotional decisions first </a:t>
            </a:r>
            <a:r>
              <a:rPr lang="en-US" b="1" dirty="0"/>
              <a:t>and then</a:t>
            </a:r>
            <a:r>
              <a:rPr lang="en-US" dirty="0"/>
              <a:t> </a:t>
            </a:r>
            <a:r>
              <a:rPr lang="en-US" dirty="0" err="1"/>
              <a:t>rationalise</a:t>
            </a:r>
            <a:r>
              <a:rPr lang="en-US" dirty="0"/>
              <a:t> them.</a:t>
            </a:r>
          </a:p>
          <a:p>
            <a:endParaRPr lang="en-US" dirty="0"/>
          </a:p>
          <a:p>
            <a:r>
              <a:rPr lang="en-US" dirty="0"/>
              <a:t>Today, I'm bringing these game-changing insights to your negotiations. </a:t>
            </a:r>
          </a:p>
          <a:p>
            <a:r>
              <a:rPr lang="en-US" dirty="0"/>
              <a:t>We’ll need to QUICKLY dive into the neuro-science first - how your brain is actually wired to make decisions. </a:t>
            </a:r>
          </a:p>
          <a:p>
            <a:endParaRPr lang="en-US" dirty="0"/>
          </a:p>
          <a:p>
            <a:r>
              <a:rPr lang="en-US" dirty="0"/>
              <a:t>Then we'll explore how this wiring creates predictable cognitive biases that can derail even your most structured deals.</a:t>
            </a:r>
          </a:p>
          <a:p>
            <a:endParaRPr lang="en-US" dirty="0"/>
          </a:p>
          <a:p>
            <a:r>
              <a:rPr lang="en-US" dirty="0"/>
              <a:t>But here's the superpower part: </a:t>
            </a:r>
            <a:r>
              <a:rPr lang="en-US" b="1" dirty="0"/>
              <a:t>the best negotiators don't fight these biases - they dance with them.</a:t>
            </a:r>
            <a:r>
              <a:rPr lang="en-US" dirty="0"/>
              <a:t> [PAUSE]</a:t>
            </a:r>
          </a:p>
          <a:p>
            <a:r>
              <a:rPr lang="en-NZ" sz="1200" kern="1200" dirty="0">
                <a:solidFill>
                  <a:schemeClr val="tx1"/>
                </a:solidFill>
                <a:effectLst/>
                <a:latin typeface="+mn-lt"/>
                <a:ea typeface="+mn-ea"/>
                <a:cs typeface="+mn-cs"/>
              </a:rPr>
              <a:t>Each bias gets a practical tip - how to </a:t>
            </a:r>
            <a:r>
              <a:rPr lang="en-NZ" sz="1200" b="1" kern="1200" dirty="0">
                <a:solidFill>
                  <a:schemeClr val="tx1"/>
                </a:solidFill>
                <a:effectLst/>
                <a:latin typeface="+mn-lt"/>
                <a:ea typeface="+mn-ea"/>
                <a:cs typeface="+mn-cs"/>
              </a:rPr>
              <a:t>spot them, use them, and defend against them</a:t>
            </a:r>
            <a:r>
              <a:rPr lang="en-NZ" sz="1200" kern="1200" dirty="0">
                <a:solidFill>
                  <a:schemeClr val="tx1"/>
                </a:solidFill>
                <a:effectLst/>
                <a:latin typeface="+mn-lt"/>
                <a:ea typeface="+mn-ea"/>
                <a:cs typeface="+mn-cs"/>
              </a:rPr>
              <a:t>. QR codes on the slides give you everything - cheat sheets, reading lists, the works.</a:t>
            </a:r>
          </a:p>
          <a:p>
            <a:r>
              <a:rPr lang="en-NZ" sz="1200" kern="1200" dirty="0">
                <a:solidFill>
                  <a:schemeClr val="tx1"/>
                </a:solidFill>
                <a:effectLst/>
                <a:latin typeface="+mn-lt"/>
                <a:ea typeface="+mn-ea"/>
                <a:cs typeface="+mn-cs"/>
              </a:rPr>
              <a:t>Ready to unlock your negotiation superpower? Let's dive in.</a:t>
            </a:r>
          </a:p>
          <a:p>
            <a:endParaRPr lang="en-US" b="1" dirty="0">
              <a:effectLst/>
            </a:endParaRPr>
          </a:p>
        </p:txBody>
      </p:sp>
      <p:sp>
        <p:nvSpPr>
          <p:cNvPr id="4" name="Slide Number Placeholder 3"/>
          <p:cNvSpPr>
            <a:spLocks noGrp="1"/>
          </p:cNvSpPr>
          <p:nvPr>
            <p:ph type="sldNum" sz="quarter" idx="5"/>
          </p:nvPr>
        </p:nvSpPr>
        <p:spPr/>
        <p:txBody>
          <a:bodyPr/>
          <a:lstStyle/>
          <a:p>
            <a:fld id="{26A8D0B9-2C92-F044-9221-69DA6E0F681D}" type="slidenum">
              <a:rPr lang="en-BE" smtClean="0"/>
              <a:t>2</a:t>
            </a:fld>
            <a:endParaRPr lang="en-BE"/>
          </a:p>
        </p:txBody>
      </p:sp>
    </p:spTree>
    <p:extLst>
      <p:ext uri="{BB962C8B-B14F-4D97-AF65-F5344CB8AC3E}">
        <p14:creationId xmlns:p14="http://schemas.microsoft.com/office/powerpoint/2010/main" val="25299293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C44E12-9C7F-460A-D9A1-63AD223872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B7CD21-3393-8E15-2DA6-7C98027D9B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D4BF5C-DCE3-65F6-6003-BE7FE2EF3727}"/>
              </a:ext>
            </a:extLst>
          </p:cNvPr>
          <p:cNvSpPr>
            <a:spLocks noGrp="1"/>
          </p:cNvSpPr>
          <p:nvPr>
            <p:ph type="body" idx="1"/>
          </p:nvPr>
        </p:nvSpPr>
        <p:spPr/>
        <p:txBody>
          <a:bodyPr/>
          <a:lstStyle/>
          <a:p>
            <a:r>
              <a:rPr lang="en-US" dirty="0"/>
              <a:t>If I gave you $50 you’d feel pretty good.  But if you lost $50, you’d feel much worse than the happiness you got when I gave you the $50.     In fact, I would have to give you $100 for you to feel neutral again.</a:t>
            </a:r>
          </a:p>
          <a:p>
            <a:r>
              <a:rPr lang="en-US" b="1" dirty="0"/>
              <a:t>[Pause 2 seconds]</a:t>
            </a:r>
          </a:p>
          <a:p>
            <a:r>
              <a:rPr lang="en-NZ" sz="1200" kern="1200" dirty="0">
                <a:solidFill>
                  <a:schemeClr val="tx1"/>
                </a:solidFill>
                <a:effectLst/>
                <a:latin typeface="+mn-lt"/>
                <a:ea typeface="+mn-ea"/>
                <a:cs typeface="+mn-cs"/>
              </a:rPr>
              <a:t>Daniel Kahneman and Amos Tversky won the Nobel Prize for proving what you just felt in your gut. Losses don't just feel worse than gains—they feel exactly twice as bad."</a:t>
            </a:r>
          </a:p>
          <a:p>
            <a:r>
              <a:rPr lang="en-NZ" sz="1200" b="1" kern="1200" dirty="0">
                <a:solidFill>
                  <a:schemeClr val="tx1"/>
                </a:solidFill>
                <a:effectLst/>
                <a:latin typeface="+mn-lt"/>
                <a:ea typeface="+mn-ea"/>
                <a:cs typeface="+mn-cs"/>
              </a:rPr>
              <a:t>[Move closer to audience]</a:t>
            </a:r>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"Think about that. Your brain literally experiences losing twenty dollars as twice as painful as the joy of finding twenty dollars. This isn't weakness—this is evolution. Our ancestors who were careless with resources didn't become ancestors."</a:t>
            </a:r>
          </a:p>
          <a:p>
            <a:r>
              <a:rPr lang="en-NZ" sz="1200" b="1" kern="1200" dirty="0">
                <a:solidFill>
                  <a:schemeClr val="tx1"/>
                </a:solidFill>
                <a:effectLst/>
                <a:latin typeface="+mn-lt"/>
                <a:ea typeface="+mn-ea"/>
                <a:cs typeface="+mn-cs"/>
              </a:rPr>
              <a:t>[Pause, let it sink in]</a:t>
            </a:r>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"But here's what those Nobel Prize winners discovered that changes everything about how we should negotiate..."</a:t>
            </a:r>
          </a:p>
          <a:p>
            <a:r>
              <a:rPr lang="en-NZ" sz="1200" b="1" kern="1200" dirty="0">
                <a:solidFill>
                  <a:schemeClr val="tx1"/>
                </a:solidFill>
                <a:effectLst/>
                <a:latin typeface="+mn-lt"/>
                <a:ea typeface="+mn-ea"/>
                <a:cs typeface="+mn-cs"/>
              </a:rPr>
              <a:t>[Build anticipation]</a:t>
            </a:r>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"If losses feel twice as bad, then we've been having the wrong conversation entirely."</a:t>
            </a:r>
          </a:p>
          <a:p>
            <a:endParaRPr lang="en-US" dirty="0"/>
          </a:p>
          <a:p>
            <a:r>
              <a:rPr lang="en-NZ" sz="1200" b="1" kern="1200" dirty="0">
                <a:solidFill>
                  <a:schemeClr val="tx1"/>
                </a:solidFill>
                <a:effectLst/>
                <a:latin typeface="+mn-lt"/>
                <a:ea typeface="+mn-ea"/>
                <a:cs typeface="+mn-cs"/>
              </a:rPr>
              <a:t>Nobel Prize winners </a:t>
            </a:r>
            <a:r>
              <a:rPr lang="en-US" sz="1200" b="1" kern="1200" dirty="0">
                <a:solidFill>
                  <a:schemeClr val="tx1"/>
                </a:solidFill>
                <a:effectLst/>
                <a:latin typeface="+mn-lt"/>
                <a:ea typeface="+mn-ea"/>
                <a:cs typeface="+mn-cs"/>
              </a:rPr>
              <a:t>Kahneman and Tversky </a:t>
            </a:r>
            <a:r>
              <a:rPr lang="en-NZ" sz="1200" b="1" kern="1200" dirty="0">
                <a:solidFill>
                  <a:schemeClr val="tx1"/>
                </a:solidFill>
                <a:effectLst/>
                <a:latin typeface="+mn-lt"/>
                <a:ea typeface="+mn-ea"/>
                <a:cs typeface="+mn-cs"/>
              </a:rPr>
              <a:t>proved that losses feel exactly twice as intense as equivalent gains. </a:t>
            </a:r>
            <a:r>
              <a:rPr lang="en-NZ" sz="1200" b="0" kern="1200" dirty="0">
                <a:solidFill>
                  <a:schemeClr val="tx1"/>
                </a:solidFill>
                <a:effectLst/>
                <a:latin typeface="+mn-lt"/>
                <a:ea typeface="+mn-ea"/>
                <a:cs typeface="+mn-cs"/>
              </a:rPr>
              <a:t>– This isn’t just psychology – it’s your competitive advantage</a:t>
            </a:r>
          </a:p>
          <a:p>
            <a:r>
              <a:rPr lang="en-NZ" sz="1200" kern="1200" dirty="0">
                <a:solidFill>
                  <a:schemeClr val="tx1"/>
                </a:solidFill>
                <a:effectLst/>
                <a:latin typeface="+mn-lt"/>
                <a:ea typeface="+mn-ea"/>
                <a:cs typeface="+mn-cs"/>
              </a:rPr>
              <a:t>When your supplier thinks they're losing something, that pain is twice as strong as the pleasure they'd feel from gaining the same thing. So instead of offering them more money or benefits, focus on what they stand to lose without your partnership</a:t>
            </a:r>
            <a:endParaRPr lang="en-NZ" sz="1200" b="1" kern="1200" dirty="0">
              <a:solidFill>
                <a:schemeClr val="tx1"/>
              </a:solidFill>
              <a:effectLst/>
              <a:latin typeface="+mn-lt"/>
              <a:ea typeface="+mn-ea"/>
              <a:cs typeface="+mn-cs"/>
            </a:endParaRPr>
          </a:p>
          <a:p>
            <a:endParaRPr lang="en-NZ" sz="1200" kern="1200" dirty="0">
              <a:solidFill>
                <a:schemeClr val="tx1"/>
              </a:solidFill>
              <a:effectLst/>
              <a:latin typeface="+mn-lt"/>
              <a:ea typeface="+mn-ea"/>
              <a:cs typeface="+mn-cs"/>
            </a:endParaRPr>
          </a:p>
          <a:p>
            <a:r>
              <a:rPr lang="en-NZ" sz="1200" b="1" kern="1200" dirty="0">
                <a:solidFill>
                  <a:schemeClr val="tx1"/>
                </a:solidFill>
                <a:effectLst/>
                <a:latin typeface="+mn-lt"/>
                <a:ea typeface="+mn-ea"/>
                <a:cs typeface="+mn-cs"/>
              </a:rPr>
              <a:t>"Your suppliers' and clients' brains treat every contract concession like a survival threat. This changes everything about how you negotiate contracts.“</a:t>
            </a:r>
          </a:p>
          <a:p>
            <a:endParaRPr lang="en-NZ" sz="1200" b="1"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When your supplier thinks they're losing something, that pain is twice as strong as the pleasure they'd feel from gaining the same thing. So instead of offering them more money or benefits, focus on what they stand to lose without your partnership."</a:t>
            </a:r>
          </a:p>
          <a:p>
            <a:r>
              <a:rPr lang="en-NZ" sz="1200" b="1" kern="1200" dirty="0">
                <a:solidFill>
                  <a:schemeClr val="tx1"/>
                </a:solidFill>
                <a:effectLst/>
                <a:latin typeface="+mn-lt"/>
                <a:ea typeface="+mn-ea"/>
                <a:cs typeface="+mn-cs"/>
              </a:rPr>
              <a:t>Practical Examples (45-60 seconds)</a:t>
            </a:r>
            <a:endParaRPr lang="en-NZ" sz="1200" kern="1200" dirty="0">
              <a:solidFill>
                <a:schemeClr val="tx1"/>
              </a:solidFill>
              <a:effectLst/>
              <a:latin typeface="+mn-lt"/>
              <a:ea typeface="+mn-ea"/>
              <a:cs typeface="+mn-cs"/>
            </a:endParaRPr>
          </a:p>
          <a:p>
            <a:r>
              <a:rPr lang="en-NZ" sz="1200" b="1" kern="1200" dirty="0">
                <a:solidFill>
                  <a:schemeClr val="tx1"/>
                </a:solidFill>
                <a:effectLst/>
                <a:latin typeface="+mn-lt"/>
                <a:ea typeface="+mn-ea"/>
                <a:cs typeface="+mn-cs"/>
              </a:rPr>
              <a:t>Example 1 - Contract Renewal:</a:t>
            </a:r>
            <a:endParaRPr lang="en-NZ" sz="1200" kern="1200" dirty="0">
              <a:solidFill>
                <a:schemeClr val="tx1"/>
              </a:solidFill>
              <a:effectLst/>
              <a:latin typeface="+mn-lt"/>
              <a:ea typeface="+mn-ea"/>
              <a:cs typeface="+mn-cs"/>
            </a:endParaRPr>
          </a:p>
          <a:p>
            <a:pPr lvl="0"/>
            <a:r>
              <a:rPr lang="en-NZ" sz="1200" b="1" kern="1200" dirty="0">
                <a:solidFill>
                  <a:schemeClr val="tx1"/>
                </a:solidFill>
                <a:effectLst/>
                <a:latin typeface="+mn-lt"/>
                <a:ea typeface="+mn-ea"/>
                <a:cs typeface="+mn-cs"/>
              </a:rPr>
              <a:t>Instead of:</a:t>
            </a:r>
            <a:r>
              <a:rPr lang="en-NZ" sz="1200" kern="1200" dirty="0">
                <a:solidFill>
                  <a:schemeClr val="tx1"/>
                </a:solidFill>
                <a:effectLst/>
                <a:latin typeface="+mn-lt"/>
                <a:ea typeface="+mn-ea"/>
                <a:cs typeface="+mn-cs"/>
              </a:rPr>
              <a:t> "We'll increase our order volume by 20%"</a:t>
            </a:r>
          </a:p>
          <a:p>
            <a:pPr lvl="0"/>
            <a:r>
              <a:rPr lang="en-NZ" sz="1200" b="1" kern="1200" dirty="0">
                <a:solidFill>
                  <a:schemeClr val="tx1"/>
                </a:solidFill>
                <a:effectLst/>
                <a:latin typeface="+mn-lt"/>
                <a:ea typeface="+mn-ea"/>
                <a:cs typeface="+mn-cs"/>
              </a:rPr>
              <a:t>Frame as:</a:t>
            </a:r>
            <a:r>
              <a:rPr lang="en-NZ" sz="1200" kern="1200" dirty="0">
                <a:solidFill>
                  <a:schemeClr val="tx1"/>
                </a:solidFill>
                <a:effectLst/>
                <a:latin typeface="+mn-lt"/>
                <a:ea typeface="+mn-ea"/>
                <a:cs typeface="+mn-cs"/>
              </a:rPr>
              <a:t> "Without renewing, you'll lose 20% of your predictable revenue stream"</a:t>
            </a:r>
          </a:p>
          <a:p>
            <a:r>
              <a:rPr lang="en-NZ" sz="1200" b="1" kern="1200" dirty="0">
                <a:solidFill>
                  <a:schemeClr val="tx1"/>
                </a:solidFill>
                <a:effectLst/>
                <a:latin typeface="+mn-lt"/>
                <a:ea typeface="+mn-ea"/>
                <a:cs typeface="+mn-cs"/>
              </a:rPr>
              <a:t>Example 2 - Payment Terms:</a:t>
            </a:r>
            <a:endParaRPr lang="en-NZ" sz="1200" kern="1200" dirty="0">
              <a:solidFill>
                <a:schemeClr val="tx1"/>
              </a:solidFill>
              <a:effectLst/>
              <a:latin typeface="+mn-lt"/>
              <a:ea typeface="+mn-ea"/>
              <a:cs typeface="+mn-cs"/>
            </a:endParaRPr>
          </a:p>
          <a:p>
            <a:pPr lvl="0"/>
            <a:r>
              <a:rPr lang="en-NZ" sz="1200" b="1" kern="1200" dirty="0">
                <a:solidFill>
                  <a:schemeClr val="tx1"/>
                </a:solidFill>
                <a:effectLst/>
                <a:latin typeface="+mn-lt"/>
                <a:ea typeface="+mn-ea"/>
                <a:cs typeface="+mn-cs"/>
              </a:rPr>
              <a:t>Instead of:</a:t>
            </a:r>
            <a:r>
              <a:rPr lang="en-NZ" sz="1200" kern="1200" dirty="0">
                <a:solidFill>
                  <a:schemeClr val="tx1"/>
                </a:solidFill>
                <a:effectLst/>
                <a:latin typeface="+mn-lt"/>
                <a:ea typeface="+mn-ea"/>
                <a:cs typeface="+mn-cs"/>
              </a:rPr>
              <a:t> "We offer faster payment processing"</a:t>
            </a:r>
          </a:p>
          <a:p>
            <a:pPr lvl="0"/>
            <a:r>
              <a:rPr lang="en-NZ" sz="1200" b="1" kern="1200" dirty="0">
                <a:solidFill>
                  <a:schemeClr val="tx1"/>
                </a:solidFill>
                <a:effectLst/>
                <a:latin typeface="+mn-lt"/>
                <a:ea typeface="+mn-ea"/>
                <a:cs typeface="+mn-cs"/>
              </a:rPr>
              <a:t>Frame as:</a:t>
            </a:r>
            <a:r>
              <a:rPr lang="en-NZ" sz="1200" kern="1200" dirty="0">
                <a:solidFill>
                  <a:schemeClr val="tx1"/>
                </a:solidFill>
                <a:effectLst/>
                <a:latin typeface="+mn-lt"/>
                <a:ea typeface="+mn-ea"/>
                <a:cs typeface="+mn-cs"/>
              </a:rPr>
              <a:t> "Other suppliers are losing cash flow advantages while you maintain 15-day payment cycles"</a:t>
            </a:r>
          </a:p>
          <a:p>
            <a:r>
              <a:rPr lang="en-NZ" sz="1200" b="1" kern="1200" dirty="0">
                <a:solidFill>
                  <a:schemeClr val="tx1"/>
                </a:solidFill>
                <a:effectLst/>
                <a:latin typeface="+mn-lt"/>
                <a:ea typeface="+mn-ea"/>
                <a:cs typeface="+mn-cs"/>
              </a:rPr>
              <a:t>Example 3 - Exclusive Partnerships:</a:t>
            </a:r>
            <a:endParaRPr lang="en-NZ" sz="1200" kern="1200" dirty="0">
              <a:solidFill>
                <a:schemeClr val="tx1"/>
              </a:solidFill>
              <a:effectLst/>
              <a:latin typeface="+mn-lt"/>
              <a:ea typeface="+mn-ea"/>
              <a:cs typeface="+mn-cs"/>
            </a:endParaRPr>
          </a:p>
          <a:p>
            <a:pPr lvl="0"/>
            <a:r>
              <a:rPr lang="en-NZ" sz="1200" b="1" kern="1200" dirty="0">
                <a:solidFill>
                  <a:schemeClr val="tx1"/>
                </a:solidFill>
                <a:effectLst/>
                <a:latin typeface="+mn-lt"/>
                <a:ea typeface="+mn-ea"/>
                <a:cs typeface="+mn-cs"/>
              </a:rPr>
              <a:t>Instead of:</a:t>
            </a:r>
            <a:r>
              <a:rPr lang="en-NZ" sz="1200" kern="1200" dirty="0">
                <a:solidFill>
                  <a:schemeClr val="tx1"/>
                </a:solidFill>
                <a:effectLst/>
                <a:latin typeface="+mn-lt"/>
                <a:ea typeface="+mn-ea"/>
                <a:cs typeface="+mn-cs"/>
              </a:rPr>
              <a:t> "You'll gain exclusive access to our market"</a:t>
            </a:r>
          </a:p>
          <a:p>
            <a:pPr lvl="0"/>
            <a:r>
              <a:rPr lang="en-NZ" sz="1200" b="1" kern="1200" dirty="0">
                <a:solidFill>
                  <a:schemeClr val="tx1"/>
                </a:solidFill>
                <a:effectLst/>
                <a:latin typeface="+mn-lt"/>
                <a:ea typeface="+mn-ea"/>
                <a:cs typeface="+mn-cs"/>
              </a:rPr>
              <a:t>Frame as:</a:t>
            </a:r>
            <a:r>
              <a:rPr lang="en-NZ" sz="1200" kern="1200" dirty="0">
                <a:solidFill>
                  <a:schemeClr val="tx1"/>
                </a:solidFill>
                <a:effectLst/>
                <a:latin typeface="+mn-lt"/>
                <a:ea typeface="+mn-ea"/>
                <a:cs typeface="+mn-cs"/>
              </a:rPr>
              <a:t> "Your competitors will lose the opportunity to serve our 50,000 customers"</a:t>
            </a:r>
          </a:p>
          <a:p>
            <a:endParaRPr lang="en-NZ" sz="1200" b="1" kern="1200" dirty="0">
              <a:solidFill>
                <a:schemeClr val="tx1"/>
              </a:solidFill>
              <a:effectLst/>
              <a:latin typeface="+mn-lt"/>
              <a:ea typeface="+mn-ea"/>
              <a:cs typeface="+mn-cs"/>
            </a:endParaRPr>
          </a:p>
          <a:p>
            <a:endParaRPr lang="en-NZ" sz="1200" kern="1200" dirty="0">
              <a:solidFill>
                <a:schemeClr val="tx1"/>
              </a:solidFill>
              <a:effectLst/>
              <a:latin typeface="+mn-lt"/>
              <a:ea typeface="+mn-ea"/>
              <a:cs typeface="+mn-cs"/>
            </a:endParaRPr>
          </a:p>
          <a:p>
            <a:r>
              <a:rPr lang="en-NZ" sz="1200" b="1" kern="1200" dirty="0">
                <a:solidFill>
                  <a:schemeClr val="tx1"/>
                </a:solidFill>
                <a:effectLst/>
                <a:latin typeface="+mn-lt"/>
                <a:ea typeface="+mn-ea"/>
                <a:cs typeface="+mn-cs"/>
              </a:rPr>
              <a:t>Slide 27:</a:t>
            </a:r>
            <a:r>
              <a:rPr lang="en-NZ" sz="1200" kern="1200" dirty="0">
                <a:solidFill>
                  <a:schemeClr val="tx1"/>
                </a:solidFill>
                <a:effectLst/>
                <a:latin typeface="+mn-lt"/>
                <a:ea typeface="+mn-ea"/>
                <a:cs typeface="+mn-cs"/>
              </a:rPr>
              <a:t> [Replace generic text with: "Instead of 'We'll extend the contract term,' say 'Don't lose out on these locked-in rates for three years.'"]</a:t>
            </a:r>
          </a:p>
          <a:p>
            <a:r>
              <a:rPr lang="en-NZ" sz="1200" b="1" kern="1200" dirty="0">
                <a:solidFill>
                  <a:schemeClr val="tx1"/>
                </a:solidFill>
                <a:effectLst/>
                <a:latin typeface="+mn-lt"/>
                <a:ea typeface="+mn-ea"/>
                <a:cs typeface="+mn-cs"/>
              </a:rPr>
              <a:t>"Instead of saying 'This contract will generate 20% more revenue,' say 'Don't lose this 20% revenue opportunity to competitors.' Same contract terms, double the psychological impact."</a:t>
            </a:r>
            <a:endParaRPr lang="en-NZ" sz="1200" kern="1200" dirty="0">
              <a:solidFill>
                <a:schemeClr val="tx1"/>
              </a:solidFill>
              <a:effectLst/>
              <a:latin typeface="+mn-lt"/>
              <a:ea typeface="+mn-ea"/>
              <a:cs typeface="+mn-cs"/>
            </a:endParaRPr>
          </a:p>
          <a:p>
            <a:endParaRPr lang="en-NZ" dirty="0"/>
          </a:p>
        </p:txBody>
      </p:sp>
      <p:sp>
        <p:nvSpPr>
          <p:cNvPr id="4" name="Slide Number Placeholder 3">
            <a:extLst>
              <a:ext uri="{FF2B5EF4-FFF2-40B4-BE49-F238E27FC236}">
                <a16:creationId xmlns:a16="http://schemas.microsoft.com/office/drawing/2014/main" id="{BE41EEEA-D97D-A3AA-1466-D53169B6EA9F}"/>
              </a:ext>
            </a:extLst>
          </p:cNvPr>
          <p:cNvSpPr>
            <a:spLocks noGrp="1"/>
          </p:cNvSpPr>
          <p:nvPr>
            <p:ph type="sldNum" sz="quarter" idx="5"/>
          </p:nvPr>
        </p:nvSpPr>
        <p:spPr/>
        <p:txBody>
          <a:bodyPr/>
          <a:lstStyle/>
          <a:p>
            <a:fld id="{26A8D0B9-2C92-F044-9221-69DA6E0F681D}" type="slidenum">
              <a:rPr lang="en-BE" smtClean="0"/>
              <a:t>21</a:t>
            </a:fld>
            <a:endParaRPr lang="en-BE"/>
          </a:p>
        </p:txBody>
      </p:sp>
    </p:spTree>
    <p:extLst>
      <p:ext uri="{BB962C8B-B14F-4D97-AF65-F5344CB8AC3E}">
        <p14:creationId xmlns:p14="http://schemas.microsoft.com/office/powerpoint/2010/main" val="38653397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Marketers use Loss Aversion (or FOMO) on us daily - weaponizing our fear of loss to drive consumer behaviour.</a:t>
            </a:r>
          </a:p>
          <a:p>
            <a:r>
              <a:rPr lang="en-NZ" sz="1200" kern="1200" dirty="0">
                <a:solidFill>
                  <a:schemeClr val="tx1"/>
                </a:solidFill>
                <a:effectLst/>
                <a:latin typeface="+mn-lt"/>
                <a:ea typeface="+mn-ea"/>
                <a:cs typeface="+mn-cs"/>
              </a:rPr>
              <a:t>It works because your brain is hardwired to avoid loss </a:t>
            </a:r>
            <a:r>
              <a:rPr lang="en-NZ" sz="1200" b="1" kern="1200" dirty="0">
                <a:solidFill>
                  <a:schemeClr val="tx1"/>
                </a:solidFill>
                <a:effectLst/>
                <a:latin typeface="+mn-lt"/>
                <a:ea typeface="+mn-ea"/>
                <a:cs typeface="+mn-cs"/>
              </a:rPr>
              <a:t>before</a:t>
            </a:r>
            <a:r>
              <a:rPr lang="en-NZ" sz="1200" kern="1200" dirty="0">
                <a:solidFill>
                  <a:schemeClr val="tx1"/>
                </a:solidFill>
                <a:effectLst/>
                <a:latin typeface="+mn-lt"/>
                <a:ea typeface="+mn-ea"/>
                <a:cs typeface="+mn-cs"/>
              </a:rPr>
              <a:t> it ever chases gain. [PAUSE]</a:t>
            </a:r>
          </a:p>
          <a:p>
            <a:r>
              <a:rPr lang="en-NZ" sz="1200" kern="1200" dirty="0">
                <a:solidFill>
                  <a:schemeClr val="tx1"/>
                </a:solidFill>
                <a:effectLst/>
                <a:latin typeface="+mn-lt"/>
                <a:ea typeface="+mn-ea"/>
                <a:cs typeface="+mn-cs"/>
              </a:rPr>
              <a:t>CLICK</a:t>
            </a:r>
            <a:endParaRPr lang="en-NZ" dirty="0"/>
          </a:p>
        </p:txBody>
      </p:sp>
      <p:sp>
        <p:nvSpPr>
          <p:cNvPr id="4" name="Slide Number Placeholder 3"/>
          <p:cNvSpPr>
            <a:spLocks noGrp="1"/>
          </p:cNvSpPr>
          <p:nvPr>
            <p:ph type="sldNum" sz="quarter" idx="5"/>
          </p:nvPr>
        </p:nvSpPr>
        <p:spPr/>
        <p:txBody>
          <a:bodyPr/>
          <a:lstStyle/>
          <a:p>
            <a:fld id="{26A8D0B9-2C92-F044-9221-69DA6E0F681D}" type="slidenum">
              <a:rPr lang="en-BE" smtClean="0"/>
              <a:t>22</a:t>
            </a:fld>
            <a:endParaRPr lang="en-BE"/>
          </a:p>
        </p:txBody>
      </p:sp>
    </p:spTree>
    <p:extLst>
      <p:ext uri="{BB962C8B-B14F-4D97-AF65-F5344CB8AC3E}">
        <p14:creationId xmlns:p14="http://schemas.microsoft.com/office/powerpoint/2010/main" val="10131943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Headline Options</a:t>
            </a:r>
          </a:p>
          <a:p>
            <a:r>
              <a:rPr lang="en-US" b="1" dirty="0"/>
              <a:t>“Concessions hurt 2x more than they’re valued.”</a:t>
            </a:r>
            <a:endParaRPr lang="en-US" dirty="0"/>
          </a:p>
          <a:p>
            <a:r>
              <a:rPr lang="en-US" b="1" dirty="0"/>
              <a:t>“Your pain of giving &gt; Their joy of receiving.”</a:t>
            </a:r>
            <a:endParaRPr lang="en-US" dirty="0"/>
          </a:p>
          <a:p>
            <a:r>
              <a:rPr lang="en-US" b="1" dirty="0"/>
              <a:t>“Concessions = asymmetric loss.”</a:t>
            </a:r>
            <a:endParaRPr lang="en-US" dirty="0"/>
          </a:p>
          <a:p>
            <a:r>
              <a:rPr lang="en-US" b="1" dirty="0"/>
              <a:t>“Every concession feels twice as heavy as it looks.”</a:t>
            </a:r>
            <a:endParaRPr lang="en-US" dirty="0"/>
          </a:p>
          <a:p>
            <a:r>
              <a:rPr lang="en-US" b="1" dirty="0"/>
              <a:t>“In concessions, loss shouts louder than gain.”</a:t>
            </a:r>
          </a:p>
          <a:p>
            <a:endParaRPr lang="en-US" b="1" dirty="0"/>
          </a:p>
          <a:p>
            <a:r>
              <a:rPr lang="en-US" dirty="0"/>
              <a:t>So here's where loss aversion becomes your negotiation superpower. [PAUSE] The core principle is simple but profound: </a:t>
            </a:r>
            <a:r>
              <a:rPr lang="en-US" b="1" i="1" dirty="0"/>
              <a:t>losses feel twice as intense</a:t>
            </a:r>
            <a:r>
              <a:rPr lang="en-US" dirty="0"/>
              <a:t> as equivalent gains. This isn't weakness—it's how every human brain is wired.</a:t>
            </a:r>
          </a:p>
          <a:p>
            <a:endParaRPr lang="en-US" dirty="0"/>
          </a:p>
          <a:p>
            <a:r>
              <a:rPr lang="en-US" dirty="0"/>
              <a:t>[POINT TO SCALES ICON] Let's start with concessions. This is the big one that most negotiators get wrong. When you give up something in a negotiation, it </a:t>
            </a:r>
            <a:r>
              <a:rPr lang="en-US" b="1" i="1" dirty="0"/>
              <a:t>hurts you twice as much</a:t>
            </a:r>
            <a:r>
              <a:rPr lang="en-US" dirty="0"/>
              <a:t> as it benefits them. That $10,000 discount you just offered? It feels like a $10,000 loss to you, but only a $5,000 gain to them. [PAUSE] So here's the key: </a:t>
            </a:r>
            <a:r>
              <a:rPr lang="en-US" b="1" i="1" dirty="0"/>
              <a:t>present concessions as minimizing their losses</a:t>
            </a:r>
            <a:r>
              <a:rPr lang="en-US" dirty="0"/>
              <a:t> instead of providing gains. Instead of saying "We'll include free training" (sounds like a nice-to-have bonus) try saying  "This protects you from the $8,000 learning curve costs that come with switching systems" (frames it as avoiding a painful, inevitable loss). Same number, completely different psychological impact.</a:t>
            </a:r>
          </a:p>
          <a:p>
            <a:endParaRPr lang="en-US" dirty="0"/>
          </a:p>
          <a:p>
            <a:r>
              <a:rPr lang="en-US" dirty="0"/>
              <a:t>[POINT TO SHIELD ICON] When you're making demands, remember that </a:t>
            </a:r>
            <a:r>
              <a:rPr lang="en-US" b="1" i="1" dirty="0"/>
              <a:t>demands create resistance</a:t>
            </a:r>
            <a:r>
              <a:rPr lang="en-US" dirty="0"/>
              <a:t>. Your brain's autopilot sees demands as threats, as potential losses. So instead of introducing new losses—'You need to pay more for premium support'—focus on </a:t>
            </a:r>
            <a:r>
              <a:rPr lang="en-US" b="1" i="1" dirty="0"/>
              <a:t>limiting their potential benefits</a:t>
            </a:r>
            <a:r>
              <a:rPr lang="en-US" dirty="0"/>
              <a:t>. 'Without premium support, you're capped at basic response times.' You're not taking something away; you're showing them what they won't get.</a:t>
            </a:r>
          </a:p>
          <a:p>
            <a:endParaRPr lang="en-US" dirty="0"/>
          </a:p>
          <a:p>
            <a:r>
              <a:rPr lang="en-US" dirty="0"/>
              <a:t>[POINT TO HOURGLASS ICON] Status quo bias is loss aversion's cousin. People stick with what they have because changing feels like losing what's familiar. [PAUSE] But here's the trick: </a:t>
            </a:r>
            <a:r>
              <a:rPr lang="en-US" b="1" i="1" dirty="0"/>
              <a:t>emphasize the costs of inaction</a:t>
            </a:r>
            <a:r>
              <a:rPr lang="en-US" dirty="0"/>
              <a:t>. 'Every month you stay with your current system, you're losing efficiency to competitors who've already upgraded.' You're not asking them to lose their current system—you're showing them they're </a:t>
            </a:r>
            <a:r>
              <a:rPr lang="en-US" b="1" i="1" dirty="0"/>
              <a:t>already losing</a:t>
            </a:r>
            <a:r>
              <a:rPr lang="en-US" dirty="0"/>
              <a:t> by keeping it.</a:t>
            </a:r>
          </a:p>
          <a:p>
            <a:endParaRPr lang="en-US" dirty="0"/>
          </a:p>
          <a:p>
            <a:r>
              <a:rPr lang="en-US" dirty="0"/>
              <a:t>[POINT TO GIFT ICON] The offer-asking gap is fascinating. When there's uneven value exchange, the person receiving less feels the imbalance more intensely than the person receiving more feels the benefit. [PAUSE] So if you're offering something worth $100 for something worth $80, that $20 gap feels bigger to them than the $80 value feels good to you.</a:t>
            </a:r>
          </a:p>
          <a:p>
            <a:endParaRPr lang="en-US" dirty="0"/>
          </a:p>
          <a:p>
            <a:r>
              <a:rPr lang="en-US" dirty="0"/>
              <a:t>[POINT TO LOCK ICON] Finally, the certainty effect. People </a:t>
            </a:r>
            <a:r>
              <a:rPr lang="en-US" b="1" i="1" dirty="0"/>
              <a:t>overweight</a:t>
            </a:r>
            <a:r>
              <a:rPr lang="en-US" dirty="0"/>
              <a:t> certain outcomes compared to probable ones. Make your advantages concrete and definite—'This </a:t>
            </a:r>
            <a:r>
              <a:rPr lang="en-US" b="1" i="1" dirty="0"/>
              <a:t>guarantees</a:t>
            </a:r>
            <a:r>
              <a:rPr lang="en-US" dirty="0"/>
              <a:t> 15% cost reduction'—while making their risks feel uncertain—'Your current approach </a:t>
            </a:r>
            <a:r>
              <a:rPr lang="en-US" b="1" i="1" dirty="0"/>
              <a:t>might</a:t>
            </a:r>
            <a:r>
              <a:rPr lang="en-US" dirty="0"/>
              <a:t> work, but market trends suggest...'</a:t>
            </a:r>
          </a:p>
          <a:p>
            <a:r>
              <a:rPr lang="en-US" dirty="0"/>
              <a:t>[PAUSE] The beautiful thing about loss aversion is you're not manipulating anyone. You're helping their autopilot brain process the true cost of their situation the same way yours would. You're creating </a:t>
            </a:r>
            <a:r>
              <a:rPr lang="en-US" b="1" i="1" dirty="0"/>
              <a:t>alignment</a:t>
            </a:r>
            <a:r>
              <a:rPr lang="en-US" dirty="0"/>
              <a:t>, not deception."</a:t>
            </a:r>
          </a:p>
          <a:p>
            <a:endParaRPr lang="en-US" dirty="0"/>
          </a:p>
          <a:p>
            <a:endParaRPr lang="en-US" dirty="0"/>
          </a:p>
          <a:p>
            <a:r>
              <a:rPr lang="en-US" i="1" dirty="0"/>
              <a:t>Here’s where loss aversion gets powerful in negotiation. People fight harder to avoid losing money, status, or reputation than they do to gain the same amount. That’s why ‘You’ll lose $10k if you delay’ hits harder than ‘You’ll save $10k if you act.’ Same number, totally different reaction.</a:t>
            </a:r>
            <a:endParaRPr lang="en-US" dirty="0"/>
          </a:p>
          <a:p>
            <a:r>
              <a:rPr lang="en-US" i="1" dirty="0"/>
              <a:t>And this plays out in concessions. Every time you give something up, it hurts you about twice as much as the other side values it — and vice versa. That’s why concessions always feel unfair, and why they’re such sticking points. The trick is: make concessions visible so the other side feels them more, frame them as losses avoided if they don’t accept, and most importantly — trade, don’t give away — because once you’ve conceded, you can’t claw back that sense of loss.</a:t>
            </a:r>
            <a:endParaRPr lang="en-US" dirty="0"/>
          </a:p>
          <a:p>
            <a:endParaRPr lang="en-US" dirty="0"/>
          </a:p>
          <a:p>
            <a:r>
              <a:rPr lang="en-US" dirty="0"/>
              <a:t>OR </a:t>
            </a:r>
          </a:p>
          <a:p>
            <a:r>
              <a:rPr lang="en-US" dirty="0"/>
              <a:t>In negotiation, this is incredibly powerful. People fight harder to avoid losing money, status, or reputation than to gain the same. That’s why phrasing matters: </a:t>
            </a:r>
            <a:r>
              <a:rPr lang="en-US" i="1" dirty="0"/>
              <a:t>‘You’ll lose $10k if you delay’</a:t>
            </a:r>
            <a:r>
              <a:rPr lang="en-US" dirty="0"/>
              <a:t> hits harder than </a:t>
            </a:r>
            <a:r>
              <a:rPr lang="en-US" i="1" dirty="0"/>
              <a:t>‘You’ll save $10k if you act.’</a:t>
            </a:r>
            <a:r>
              <a:rPr lang="en-US" dirty="0"/>
              <a:t> The numbers are identical, but the reaction is completely different.</a:t>
            </a:r>
          </a:p>
          <a:p>
            <a:endParaRPr lang="en-NZ" dirty="0"/>
          </a:p>
          <a:p>
            <a:r>
              <a:rPr lang="en-US" dirty="0"/>
              <a:t>In negotiation, loss aversion shows up in concessions. Every time you give something up, it </a:t>
            </a:r>
            <a:r>
              <a:rPr lang="en-US" i="1" dirty="0"/>
              <a:t>hurts you twice as much</a:t>
            </a:r>
            <a:r>
              <a:rPr lang="en-US" dirty="0"/>
              <a:t> as the other side values it. And of course, the same is true for them. This is why concessions feel so lopsided — and why negotiators often get stuck.</a:t>
            </a:r>
          </a:p>
          <a:p>
            <a:r>
              <a:rPr lang="en-US" dirty="0"/>
              <a:t>The trick is to:</a:t>
            </a:r>
          </a:p>
          <a:p>
            <a:r>
              <a:rPr lang="en-US" b="1" dirty="0"/>
              <a:t>Make concessions visible</a:t>
            </a:r>
            <a:r>
              <a:rPr lang="en-US" dirty="0"/>
              <a:t> so the other side feels them more.</a:t>
            </a:r>
          </a:p>
          <a:p>
            <a:r>
              <a:rPr lang="en-US" b="1" dirty="0"/>
              <a:t>Frame them as losses for them if they don’t accept</a:t>
            </a:r>
            <a:r>
              <a:rPr lang="en-US" dirty="0"/>
              <a:t> (‘If we move past this, you lose X’).</a:t>
            </a:r>
          </a:p>
          <a:p>
            <a:r>
              <a:rPr lang="en-US" b="1" dirty="0"/>
              <a:t>Trade, don’t give away</a:t>
            </a:r>
            <a:r>
              <a:rPr lang="en-US" dirty="0"/>
              <a:t> — because once you’ve conceded, you can’t claw back that sense of loss.”</a:t>
            </a:r>
          </a:p>
          <a:p>
            <a:endParaRPr lang="en-US" dirty="0"/>
          </a:p>
          <a:p>
            <a:r>
              <a:rPr lang="en-US" dirty="0"/>
              <a:t>OR </a:t>
            </a:r>
          </a:p>
          <a:p>
            <a:endParaRPr lang="en-US" dirty="0"/>
          </a:p>
          <a:p>
            <a:r>
              <a:rPr lang="en-US" dirty="0"/>
              <a:t>In negotiation, concessions are emotional math, not financial math. Loss aversion means your side feels the pain at double intensity, while the other side barely registers the gain. That’s why concessions feel unfair — and why skilled negotiators make them visible, frame them as losses avoided, and always trade rather than give.”</a:t>
            </a:r>
          </a:p>
          <a:p>
            <a:endParaRPr lang="en-US" dirty="0"/>
          </a:p>
          <a:p>
            <a:r>
              <a:rPr lang="en-US" b="1" dirty="0"/>
              <a:t>1. Concessions feel bigger than gains</a:t>
            </a:r>
            <a:br>
              <a:rPr lang="en-US" dirty="0"/>
            </a:br>
            <a:r>
              <a:rPr lang="en-US" dirty="0"/>
              <a:t>“When you give something up, it hurts twice as much as it pleases the other side to receive it. So instead of presenting it as a gift, frame it as preventing a loss – that feels more valuable to them.”</a:t>
            </a:r>
          </a:p>
          <a:p>
            <a:r>
              <a:rPr lang="en-US" b="1" dirty="0"/>
              <a:t>2. Demands create resistance</a:t>
            </a:r>
            <a:br>
              <a:rPr lang="en-US" dirty="0"/>
            </a:br>
            <a:r>
              <a:rPr lang="en-US" dirty="0"/>
              <a:t>“Demands sting if they push someone into a loss zone. Instead, make demands in areas where they’re already winning – you trim their upside a little rather than dragging them below zero.”</a:t>
            </a:r>
          </a:p>
          <a:p>
            <a:r>
              <a:rPr lang="en-US" b="1" dirty="0"/>
              <a:t>3. Status quo bias</a:t>
            </a:r>
            <a:br>
              <a:rPr lang="en-US" dirty="0"/>
            </a:br>
            <a:r>
              <a:rPr lang="en-US" dirty="0"/>
              <a:t>“People cling to the current situation, even if it’s costly. Show that standing still has hidden losses – that the status quo will erode anyway – and suddenly change looks less risky.”</a:t>
            </a:r>
          </a:p>
          <a:p>
            <a:r>
              <a:rPr lang="en-US" b="1" dirty="0"/>
              <a:t>4. Offer-asking gap (Endowment effect)</a:t>
            </a:r>
            <a:br>
              <a:rPr lang="en-US" dirty="0"/>
            </a:br>
            <a:r>
              <a:rPr lang="en-US" dirty="0"/>
              <a:t>“We all overvalue what we already have. The trick is to trade on differences in value – give away what costs you little but means a lot to them. That narrows the painful gap.”</a:t>
            </a:r>
          </a:p>
          <a:p>
            <a:r>
              <a:rPr lang="en-US" b="1" dirty="0"/>
              <a:t>5. Certainty effect</a:t>
            </a:r>
            <a:br>
              <a:rPr lang="en-US" dirty="0"/>
            </a:br>
            <a:r>
              <a:rPr lang="en-US" dirty="0"/>
              <a:t>“People pay extra for certainty. If you can make benefits guaranteed and losses look less certain or reversible, you shift the balance in your </a:t>
            </a:r>
            <a:r>
              <a:rPr lang="en-US" dirty="0" err="1"/>
              <a:t>favour</a:t>
            </a:r>
            <a:r>
              <a:rPr lang="en-US" dirty="0"/>
              <a:t>.”</a:t>
            </a:r>
          </a:p>
          <a:p>
            <a:endParaRPr lang="en-US" dirty="0"/>
          </a:p>
          <a:p>
            <a:endParaRPr lang="en-US" dirty="0"/>
          </a:p>
          <a:p>
            <a:endParaRPr lang="en-US" dirty="0"/>
          </a:p>
          <a:p>
            <a:endParaRPr lang="en-NZ" dirty="0"/>
          </a:p>
        </p:txBody>
      </p:sp>
      <p:sp>
        <p:nvSpPr>
          <p:cNvPr id="4" name="Slide Number Placeholder 3"/>
          <p:cNvSpPr>
            <a:spLocks noGrp="1"/>
          </p:cNvSpPr>
          <p:nvPr>
            <p:ph type="sldNum" sz="quarter" idx="5"/>
          </p:nvPr>
        </p:nvSpPr>
        <p:spPr/>
        <p:txBody>
          <a:bodyPr/>
          <a:lstStyle/>
          <a:p>
            <a:fld id="{26A8D0B9-2C92-F044-9221-69DA6E0F681D}" type="slidenum">
              <a:rPr lang="en-BE" smtClean="0"/>
              <a:t>23</a:t>
            </a:fld>
            <a:endParaRPr lang="en-BE"/>
          </a:p>
        </p:txBody>
      </p:sp>
    </p:spTree>
    <p:extLst>
      <p:ext uri="{BB962C8B-B14F-4D97-AF65-F5344CB8AC3E}">
        <p14:creationId xmlns:p14="http://schemas.microsoft.com/office/powerpoint/2010/main" val="530220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200" b="1" kern="1200" dirty="0">
                <a:solidFill>
                  <a:schemeClr val="tx1"/>
                </a:solidFill>
                <a:effectLst/>
                <a:latin typeface="+mn-lt"/>
                <a:ea typeface="+mn-ea"/>
                <a:cs typeface="+mn-cs"/>
              </a:rPr>
              <a:t>"Here's why contract concession trading never feels fair - your pricing concession hurts you twice as much as it benefits them. So always check the real financial value, not just how the concession feels. And frame your contract benefits as protecting them from loss, not giving them gains."</a:t>
            </a:r>
            <a:endParaRPr lang="en-NZ" sz="1200" kern="1200" dirty="0">
              <a:solidFill>
                <a:schemeClr val="tx1"/>
              </a:solidFill>
              <a:effectLst/>
              <a:latin typeface="+mn-lt"/>
              <a:ea typeface="+mn-ea"/>
              <a:cs typeface="+mn-cs"/>
            </a:endParaRPr>
          </a:p>
          <a:p>
            <a:endParaRPr lang="en-US" dirty="0"/>
          </a:p>
          <a:p>
            <a:endParaRPr lang="en-US" dirty="0"/>
          </a:p>
          <a:p>
            <a:endParaRPr lang="en-US" dirty="0"/>
          </a:p>
          <a:p>
            <a:r>
              <a:rPr lang="en-US" dirty="0"/>
              <a:t>Here’s why loss aversion is such a problem in negotiation.</a:t>
            </a:r>
          </a:p>
          <a:p>
            <a:endParaRPr lang="en-US" i="1" dirty="0"/>
          </a:p>
          <a:p>
            <a:r>
              <a:rPr lang="en-US" i="0" dirty="0"/>
              <a:t>We all know the drill – they ask for something, we ask for something, and then the game of concessions begins</a:t>
            </a:r>
          </a:p>
          <a:p>
            <a:endParaRPr lang="en-US" i="0" dirty="0"/>
          </a:p>
          <a:p>
            <a:r>
              <a:rPr lang="en-US" i="0" dirty="0"/>
              <a:t>The problem is, loss aversion makes concessions lopsided. </a:t>
            </a:r>
          </a:p>
          <a:p>
            <a:endParaRPr lang="en-US" i="0" dirty="0"/>
          </a:p>
          <a:p>
            <a:r>
              <a:rPr lang="en-US" dirty="0"/>
              <a:t>a $100k concession feels to you like losing $200k. [PAUSE]</a:t>
            </a:r>
            <a:br>
              <a:rPr lang="en-US" dirty="0"/>
            </a:br>
            <a:r>
              <a:rPr lang="en-US" dirty="0"/>
              <a:t>But to them, it only lands as a $100k gain — and usually with far less intensity.</a:t>
            </a:r>
          </a:p>
          <a:p>
            <a:endParaRPr lang="en-US" i="0" dirty="0"/>
          </a:p>
          <a:p>
            <a:r>
              <a:rPr lang="en-US" i="0" dirty="0"/>
              <a:t>This has been studied in depth — especially at Harvard’s Program on Negotiation. [PAUSE] </a:t>
            </a:r>
          </a:p>
          <a:p>
            <a:endParaRPr lang="en-US" i="0" dirty="0"/>
          </a:p>
          <a:p>
            <a:r>
              <a:rPr lang="en-US" i="0" dirty="0"/>
              <a:t>The fix? First, </a:t>
            </a:r>
            <a:r>
              <a:rPr lang="en-US" b="1" i="0" dirty="0"/>
              <a:t>check the real value</a:t>
            </a:r>
            <a:r>
              <a:rPr lang="en-US" i="0" dirty="0"/>
              <a:t> of what you’re conceding, not just how it feels. [PAUSE] </a:t>
            </a:r>
          </a:p>
          <a:p>
            <a:endParaRPr lang="en-US" i="0" dirty="0"/>
          </a:p>
          <a:p>
            <a:r>
              <a:rPr lang="en-US" i="0" dirty="0"/>
              <a:t>Second, </a:t>
            </a:r>
            <a:r>
              <a:rPr lang="en-US" b="1" i="0" dirty="0"/>
              <a:t>frame the benefit of your concession in a way that reduces loss -</a:t>
            </a:r>
            <a:r>
              <a:rPr lang="en-US" i="0" dirty="0"/>
              <a:t> because their brain wants to avoid loss just as much as yours does. [PAUSE] </a:t>
            </a:r>
            <a:r>
              <a:rPr lang="en-NZ" sz="1200" b="1" kern="1200" dirty="0">
                <a:solidFill>
                  <a:schemeClr val="tx1"/>
                </a:solidFill>
                <a:effectLst/>
                <a:highlight>
                  <a:srgbClr val="FFFF00"/>
                </a:highlight>
                <a:latin typeface="+mn-lt"/>
                <a:ea typeface="+mn-ea"/>
                <a:cs typeface="+mn-cs"/>
              </a:rPr>
              <a:t>"Instead of saying 'We'll give you 20% more business,' say 'Don't lose this 20% revenue opportunity.' </a:t>
            </a:r>
            <a:endParaRPr lang="en-US" i="0" dirty="0">
              <a:highlight>
                <a:srgbClr val="FFFF00"/>
              </a:highlight>
            </a:endParaRPr>
          </a:p>
          <a:p>
            <a:endParaRPr lang="en-US" i="0" dirty="0"/>
          </a:p>
          <a:p>
            <a:r>
              <a:rPr lang="en-US" i="0" dirty="0"/>
              <a:t>That way, your concession feels bigger to them — and less painful to you.“</a:t>
            </a:r>
          </a:p>
          <a:p>
            <a:endParaRPr lang="en-US" i="0" dirty="0">
              <a:highlight>
                <a:srgbClr val="FFFF00"/>
              </a:highlight>
            </a:endParaRPr>
          </a:p>
          <a:p>
            <a:r>
              <a:rPr lang="en-US" dirty="0">
                <a:highlight>
                  <a:srgbClr val="FFFF00"/>
                </a:highlight>
              </a:rPr>
              <a:t>FIND AN EXAMPLE Instead of saying, </a:t>
            </a:r>
            <a:r>
              <a:rPr lang="en-US" i="1" dirty="0">
                <a:highlight>
                  <a:srgbClr val="FFFF00"/>
                </a:highlight>
              </a:rPr>
              <a:t>‘You’ll gain $10k,’</a:t>
            </a:r>
            <a:r>
              <a:rPr lang="en-US" dirty="0">
                <a:highlight>
                  <a:srgbClr val="FFFF00"/>
                </a:highlight>
              </a:rPr>
              <a:t> say, </a:t>
            </a:r>
            <a:r>
              <a:rPr lang="en-US" i="1" dirty="0">
                <a:highlight>
                  <a:srgbClr val="FFFF00"/>
                </a:highlight>
              </a:rPr>
              <a:t>‘If you delay, you’ll lose $10k.’</a:t>
            </a:r>
            <a:br>
              <a:rPr lang="en-US" dirty="0">
                <a:highlight>
                  <a:srgbClr val="FFFF00"/>
                </a:highlight>
              </a:rPr>
            </a:br>
            <a:r>
              <a:rPr lang="en-US" dirty="0">
                <a:highlight>
                  <a:srgbClr val="FFFF00"/>
                </a:highlight>
              </a:rPr>
              <a:t>Same number — but their brain hears the loss twice as loudly.</a:t>
            </a:r>
          </a:p>
          <a:p>
            <a:endParaRPr lang="en-US" i="0" dirty="0"/>
          </a:p>
          <a:p>
            <a:r>
              <a:rPr lang="en-NZ" sz="1200" kern="1200" dirty="0">
                <a:solidFill>
                  <a:schemeClr val="tx1"/>
                </a:solidFill>
                <a:effectLst/>
                <a:latin typeface="+mn-lt"/>
                <a:ea typeface="+mn-ea"/>
                <a:cs typeface="+mn-cs"/>
              </a:rPr>
              <a:t>Remember: highlight what they'll lose, not what they'll gain. The psychological impact is literally double. This reframes every concession as protection rather than acquisition—and protection always feels more urgent</a:t>
            </a:r>
          </a:p>
          <a:p>
            <a:endParaRPr lang="en-NZ" sz="1200" i="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In your next negotiation, don't tell them what they'll gain. Tell them what they'll lose. Because loss isn't just twice as powerful—it's twice as persuasive</a:t>
            </a:r>
            <a:endParaRPr lang="en-US" i="0" dirty="0"/>
          </a:p>
          <a:p>
            <a:endParaRPr lang="en-US" i="0" dirty="0"/>
          </a:p>
          <a:p>
            <a:endParaRPr lang="en-US" i="0" dirty="0"/>
          </a:p>
          <a:p>
            <a:endParaRPr lang="en-US" b="1" i="0" dirty="0"/>
          </a:p>
          <a:p>
            <a:endParaRPr lang="en-NZ" dirty="0"/>
          </a:p>
        </p:txBody>
      </p:sp>
      <p:sp>
        <p:nvSpPr>
          <p:cNvPr id="4" name="Slide Number Placeholder 3"/>
          <p:cNvSpPr>
            <a:spLocks noGrp="1"/>
          </p:cNvSpPr>
          <p:nvPr>
            <p:ph type="sldNum" sz="quarter" idx="5"/>
          </p:nvPr>
        </p:nvSpPr>
        <p:spPr/>
        <p:txBody>
          <a:bodyPr/>
          <a:lstStyle/>
          <a:p>
            <a:fld id="{26A8D0B9-2C92-F044-9221-69DA6E0F681D}" type="slidenum">
              <a:rPr lang="en-BE" smtClean="0"/>
              <a:t>24</a:t>
            </a:fld>
            <a:endParaRPr lang="en-BE"/>
          </a:p>
        </p:txBody>
      </p:sp>
    </p:spTree>
    <p:extLst>
      <p:ext uri="{BB962C8B-B14F-4D97-AF65-F5344CB8AC3E}">
        <p14:creationId xmlns:p14="http://schemas.microsoft.com/office/powerpoint/2010/main" val="530220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429EEB-3DB0-E2D5-F1ED-1FB5FAEA0B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69E51A-E0DD-4A49-E51D-D41D37B01C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D00241-D623-B8C7-8137-92D54125F76F}"/>
              </a:ext>
            </a:extLst>
          </p:cNvPr>
          <p:cNvSpPr>
            <a:spLocks noGrp="1"/>
          </p:cNvSpPr>
          <p:nvPr>
            <p:ph type="body" idx="1"/>
          </p:nvPr>
        </p:nvSpPr>
        <p:spPr/>
        <p:txBody>
          <a:bodyPr/>
          <a:lstStyle/>
          <a:p>
            <a:r>
              <a:rPr lang="en-NZ" sz="1200" kern="1200" dirty="0">
                <a:solidFill>
                  <a:schemeClr val="tx1"/>
                </a:solidFill>
                <a:effectLst/>
                <a:latin typeface="+mn-lt"/>
                <a:ea typeface="+mn-ea"/>
                <a:cs typeface="+mn-cs"/>
              </a:rPr>
              <a:t>By now, we’ve seen how biases like anchoring and loss aversion skew decisions. </a:t>
            </a:r>
          </a:p>
          <a:p>
            <a:r>
              <a:rPr lang="en-NZ" sz="1200" kern="1200" dirty="0">
                <a:solidFill>
                  <a:schemeClr val="tx1"/>
                </a:solidFill>
                <a:effectLst/>
                <a:latin typeface="+mn-lt"/>
                <a:ea typeface="+mn-ea"/>
                <a:cs typeface="+mn-cs"/>
              </a:rPr>
              <a:t>But here’s the flip side: you’re already shaping choices, whether you intend to or not. That’s what we call </a:t>
            </a:r>
            <a:r>
              <a:rPr lang="en-NZ" sz="1200" i="1" kern="1200" dirty="0">
                <a:solidFill>
                  <a:schemeClr val="tx1"/>
                </a:solidFill>
                <a:effectLst/>
                <a:latin typeface="+mn-lt"/>
                <a:ea typeface="+mn-ea"/>
                <a:cs typeface="+mn-cs"/>
              </a:rPr>
              <a:t>choice architecture</a:t>
            </a:r>
            <a:r>
              <a:rPr lang="en-NZ" sz="1200" kern="1200" dirty="0">
                <a:solidFill>
                  <a:schemeClr val="tx1"/>
                </a:solidFill>
                <a:effectLst/>
                <a:latin typeface="+mn-lt"/>
                <a:ea typeface="+mn-ea"/>
                <a:cs typeface="+mn-cs"/>
              </a:rPr>
              <a:t>.</a:t>
            </a:r>
          </a:p>
          <a:p>
            <a:endParaRPr lang="en-NZ" dirty="0"/>
          </a:p>
        </p:txBody>
      </p:sp>
      <p:sp>
        <p:nvSpPr>
          <p:cNvPr id="4" name="Slide Number Placeholder 3">
            <a:extLst>
              <a:ext uri="{FF2B5EF4-FFF2-40B4-BE49-F238E27FC236}">
                <a16:creationId xmlns:a16="http://schemas.microsoft.com/office/drawing/2014/main" id="{2E74A492-BC0D-91CD-5F55-1EB2C49E7CCE}"/>
              </a:ext>
            </a:extLst>
          </p:cNvPr>
          <p:cNvSpPr>
            <a:spLocks noGrp="1"/>
          </p:cNvSpPr>
          <p:nvPr>
            <p:ph type="sldNum" sz="quarter" idx="5"/>
          </p:nvPr>
        </p:nvSpPr>
        <p:spPr/>
        <p:txBody>
          <a:bodyPr/>
          <a:lstStyle/>
          <a:p>
            <a:fld id="{26A8D0B9-2C92-F044-9221-69DA6E0F681D}" type="slidenum">
              <a:rPr lang="en-BE" smtClean="0"/>
              <a:t>26</a:t>
            </a:fld>
            <a:endParaRPr lang="en-BE"/>
          </a:p>
        </p:txBody>
      </p:sp>
    </p:spTree>
    <p:extLst>
      <p:ext uri="{BB962C8B-B14F-4D97-AF65-F5344CB8AC3E}">
        <p14:creationId xmlns:p14="http://schemas.microsoft.com/office/powerpoint/2010/main" val="10400640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sz="1200" kern="1200" dirty="0">
              <a:solidFill>
                <a:schemeClr val="tx1"/>
              </a:solidFill>
              <a:effectLst/>
              <a:latin typeface="+mn-lt"/>
              <a:ea typeface="+mn-ea"/>
              <a:cs typeface="+mn-cs"/>
            </a:endParaRPr>
          </a:p>
          <a:p>
            <a:r>
              <a:rPr lang="en-US" dirty="0"/>
              <a:t>Anchoring and loss aversion are the big biases in negotiation.</a:t>
            </a:r>
          </a:p>
          <a:p>
            <a:endParaRPr lang="en-US" dirty="0"/>
          </a:p>
          <a:p>
            <a:r>
              <a:rPr lang="en-US" dirty="0"/>
              <a:t>But the real game-changer is choice architecture.</a:t>
            </a:r>
          </a:p>
          <a:p>
            <a:endParaRPr lang="en-US" dirty="0"/>
          </a:p>
          <a:p>
            <a:r>
              <a:rPr lang="en-US" dirty="0"/>
              <a:t>You are already a </a:t>
            </a:r>
            <a:r>
              <a:rPr lang="en-US" i="1" dirty="0"/>
              <a:t>choice architect</a:t>
            </a:r>
            <a:r>
              <a:rPr lang="en-US" dirty="0"/>
              <a:t>. </a:t>
            </a:r>
          </a:p>
          <a:p>
            <a:endParaRPr lang="en-US" dirty="0"/>
          </a:p>
          <a:p>
            <a:r>
              <a:rPr lang="en-US" dirty="0"/>
              <a:t>Every time you frame a choices — like what to eat for dinner, you’re presenting options in a way that shapes decisions.</a:t>
            </a:r>
          </a:p>
          <a:p>
            <a:endParaRPr lang="en-US" dirty="0"/>
          </a:p>
          <a:p>
            <a:r>
              <a:rPr lang="en-US" dirty="0"/>
              <a:t>Richard Thaler’s Nobel Prize work proved tiny changes in how choices are presented can massively shift outcomes. </a:t>
            </a:r>
          </a:p>
          <a:p>
            <a:endParaRPr lang="en-US" dirty="0"/>
          </a:p>
          <a:p>
            <a:r>
              <a:rPr lang="en-US" dirty="0"/>
              <a:t>And it’s now a huge profession – and one I find really fascinating </a:t>
            </a:r>
          </a:p>
          <a:p>
            <a:endParaRPr lang="en-US" dirty="0"/>
          </a:p>
          <a:p>
            <a:r>
              <a:rPr lang="en-US" dirty="0"/>
              <a:t>The next biases will show you how to architect choices to nudge decision makers.</a:t>
            </a:r>
          </a:p>
          <a:p>
            <a:endParaRPr lang="en-NZ" sz="1200" kern="1200" dirty="0">
              <a:solidFill>
                <a:schemeClr val="tx1"/>
              </a:solidFill>
              <a:effectLst/>
              <a:latin typeface="+mn-lt"/>
              <a:ea typeface="+mn-ea"/>
              <a:cs typeface="+mn-cs"/>
            </a:endParaRPr>
          </a:p>
          <a:p>
            <a:endParaRPr lang="en-NZ" sz="1200" kern="1200" dirty="0">
              <a:solidFill>
                <a:schemeClr val="tx1"/>
              </a:solidFill>
              <a:effectLst/>
              <a:latin typeface="+mn-lt"/>
              <a:ea typeface="+mn-ea"/>
              <a:cs typeface="+mn-cs"/>
            </a:endParaRPr>
          </a:p>
          <a:p>
            <a:endParaRPr lang="en-NZ" dirty="0"/>
          </a:p>
        </p:txBody>
      </p:sp>
      <p:sp>
        <p:nvSpPr>
          <p:cNvPr id="4" name="Slide Number Placeholder 3"/>
          <p:cNvSpPr>
            <a:spLocks noGrp="1"/>
          </p:cNvSpPr>
          <p:nvPr>
            <p:ph type="sldNum" sz="quarter" idx="5"/>
          </p:nvPr>
        </p:nvSpPr>
        <p:spPr/>
        <p:txBody>
          <a:bodyPr/>
          <a:lstStyle/>
          <a:p>
            <a:fld id="{26A8D0B9-2C92-F044-9221-69DA6E0F681D}" type="slidenum">
              <a:rPr lang="en-BE" smtClean="0"/>
              <a:t>27</a:t>
            </a:fld>
            <a:endParaRPr lang="en-BE"/>
          </a:p>
        </p:txBody>
      </p:sp>
    </p:spTree>
    <p:extLst>
      <p:ext uri="{BB962C8B-B14F-4D97-AF65-F5344CB8AC3E}">
        <p14:creationId xmlns:p14="http://schemas.microsoft.com/office/powerpoint/2010/main" val="5496673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Our fast brain makes quick decisions by comparing to a baseline.</a:t>
            </a:r>
          </a:p>
          <a:p>
            <a:r>
              <a:rPr lang="en-NZ" sz="1200" kern="1200" dirty="0">
                <a:solidFill>
                  <a:schemeClr val="tx1"/>
                </a:solidFill>
                <a:effectLst/>
                <a:latin typeface="+mn-lt"/>
                <a:ea typeface="+mn-ea"/>
                <a:cs typeface="+mn-cs"/>
              </a:rPr>
              <a:t>We don’t evaluate choices in isolation—we judge them relative to what’s next to them. </a:t>
            </a:r>
          </a:p>
          <a:p>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The classic POPCORN Study shows this – it’s classic choice architecture in action</a:t>
            </a:r>
          </a:p>
          <a:p>
            <a:r>
              <a:rPr lang="en-NZ" sz="1200" kern="1200" dirty="0">
                <a:solidFill>
                  <a:schemeClr val="tx1"/>
                </a:solidFill>
                <a:effectLst/>
                <a:latin typeface="+mn-lt"/>
                <a:ea typeface="+mn-ea"/>
                <a:cs typeface="+mn-cs"/>
              </a:rPr>
              <a:t>You’re going to the movies and there’s 2 sizes of popcorn </a:t>
            </a:r>
            <a:r>
              <a:rPr lang="en-NZ" sz="1200" kern="1200" dirty="0" err="1">
                <a:solidFill>
                  <a:schemeClr val="tx1"/>
                </a:solidFill>
                <a:effectLst/>
                <a:latin typeface="+mn-lt"/>
                <a:ea typeface="+mn-ea"/>
                <a:cs typeface="+mn-cs"/>
              </a:rPr>
              <a:t>availalable</a:t>
            </a:r>
            <a:r>
              <a:rPr lang="en-NZ" sz="1200" kern="1200" dirty="0">
                <a:solidFill>
                  <a:schemeClr val="tx1"/>
                </a:solidFill>
                <a:effectLst/>
                <a:latin typeface="+mn-lt"/>
                <a:ea typeface="+mn-ea"/>
                <a:cs typeface="+mn-cs"/>
              </a:rPr>
              <a:t>.  </a:t>
            </a:r>
          </a:p>
          <a:p>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Most people choose small</a:t>
            </a:r>
          </a:p>
          <a:p>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CLICK</a:t>
            </a:r>
          </a:p>
          <a:p>
            <a:endParaRPr lang="en-NZ" dirty="0"/>
          </a:p>
        </p:txBody>
      </p:sp>
      <p:sp>
        <p:nvSpPr>
          <p:cNvPr id="4" name="Slide Number Placeholder 3"/>
          <p:cNvSpPr>
            <a:spLocks noGrp="1"/>
          </p:cNvSpPr>
          <p:nvPr>
            <p:ph type="sldNum" sz="quarter" idx="5"/>
          </p:nvPr>
        </p:nvSpPr>
        <p:spPr/>
        <p:txBody>
          <a:bodyPr/>
          <a:lstStyle/>
          <a:p>
            <a:fld id="{26A8D0B9-2C92-F044-9221-69DA6E0F681D}" type="slidenum">
              <a:rPr lang="en-BE" smtClean="0"/>
              <a:t>28</a:t>
            </a:fld>
            <a:endParaRPr lang="en-BE"/>
          </a:p>
        </p:txBody>
      </p:sp>
    </p:spTree>
    <p:extLst>
      <p:ext uri="{BB962C8B-B14F-4D97-AF65-F5344CB8AC3E}">
        <p14:creationId xmlns:p14="http://schemas.microsoft.com/office/powerpoint/2010/main" val="11289027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C52E03-5910-1C99-D523-F42316AC41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99B82C-29CF-D50F-9E20-ABD51A3352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BD2856-7428-3CBA-7274-4460DB5BB67B}"/>
              </a:ext>
            </a:extLst>
          </p:cNvPr>
          <p:cNvSpPr>
            <a:spLocks noGrp="1"/>
          </p:cNvSpPr>
          <p:nvPr>
            <p:ph type="body" idx="1"/>
          </p:nvPr>
        </p:nvSpPr>
        <p:spPr/>
        <p:txBody>
          <a:bodyPr/>
          <a:lstStyle/>
          <a:p>
            <a:r>
              <a:rPr lang="en-NZ" sz="1200" kern="1200" dirty="0">
                <a:solidFill>
                  <a:schemeClr val="tx1"/>
                </a:solidFill>
                <a:effectLst/>
                <a:latin typeface="+mn-lt"/>
                <a:ea typeface="+mn-ea"/>
                <a:cs typeface="+mn-cs"/>
              </a:rPr>
              <a:t>But add a decoy -  medium popcorn for $6.50, and suddenly the large looks like a really good bargain. </a:t>
            </a:r>
          </a:p>
          <a:p>
            <a:r>
              <a:rPr lang="en-NZ" sz="1200" kern="1200" dirty="0">
                <a:solidFill>
                  <a:schemeClr val="tx1"/>
                </a:solidFill>
                <a:effectLst/>
                <a:latin typeface="+mn-lt"/>
                <a:ea typeface="+mn-ea"/>
                <a:cs typeface="+mn-cs"/>
              </a:rPr>
              <a:t>The medium was never meant to sell—it exists solely to make the large irresistible.</a:t>
            </a:r>
          </a:p>
          <a:p>
            <a:r>
              <a:rPr lang="en-NZ" sz="1200" kern="1200" dirty="0">
                <a:solidFill>
                  <a:schemeClr val="tx1"/>
                </a:solidFill>
                <a:effectLst/>
                <a:latin typeface="+mn-lt"/>
                <a:ea typeface="+mn-ea"/>
                <a:cs typeface="+mn-cs"/>
              </a:rPr>
              <a:t>CLICK</a:t>
            </a:r>
            <a:endParaRPr lang="en-NZ" dirty="0"/>
          </a:p>
        </p:txBody>
      </p:sp>
      <p:sp>
        <p:nvSpPr>
          <p:cNvPr id="4" name="Slide Number Placeholder 3">
            <a:extLst>
              <a:ext uri="{FF2B5EF4-FFF2-40B4-BE49-F238E27FC236}">
                <a16:creationId xmlns:a16="http://schemas.microsoft.com/office/drawing/2014/main" id="{999B3713-9A41-18A4-F7A1-C22FCD31DB82}"/>
              </a:ext>
            </a:extLst>
          </p:cNvPr>
          <p:cNvSpPr>
            <a:spLocks noGrp="1"/>
          </p:cNvSpPr>
          <p:nvPr>
            <p:ph type="sldNum" sz="quarter" idx="5"/>
          </p:nvPr>
        </p:nvSpPr>
        <p:spPr/>
        <p:txBody>
          <a:bodyPr/>
          <a:lstStyle/>
          <a:p>
            <a:fld id="{26A8D0B9-2C92-F044-9221-69DA6E0F681D}" type="slidenum">
              <a:rPr lang="en-BE" smtClean="0"/>
              <a:t>29</a:t>
            </a:fld>
            <a:endParaRPr lang="en-BE"/>
          </a:p>
        </p:txBody>
      </p:sp>
    </p:spTree>
    <p:extLst>
      <p:ext uri="{BB962C8B-B14F-4D97-AF65-F5344CB8AC3E}">
        <p14:creationId xmlns:p14="http://schemas.microsoft.com/office/powerpoint/2010/main" val="41093586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7255A6-521F-FFEE-DDBE-64FC658E92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0D5264-A72D-8810-0C98-255F6A87D9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BA104B-9899-98B8-42EB-5487AEADC558}"/>
              </a:ext>
            </a:extLst>
          </p:cNvPr>
          <p:cNvSpPr>
            <a:spLocks noGrp="1"/>
          </p:cNvSpPr>
          <p:nvPr>
            <p:ph type="body" idx="1"/>
          </p:nvPr>
        </p:nvSpPr>
        <p:spPr/>
        <p:txBody>
          <a:bodyPr/>
          <a:lstStyle/>
          <a:p>
            <a:r>
              <a:rPr lang="en-NZ" sz="1200" kern="1200" dirty="0">
                <a:solidFill>
                  <a:schemeClr val="tx1"/>
                </a:solidFill>
                <a:effectLst/>
                <a:latin typeface="+mn-lt"/>
                <a:ea typeface="+mn-ea"/>
                <a:cs typeface="+mn-cs"/>
              </a:rPr>
              <a:t>You can use this the decoy effect in a negotiation, the same principle applies. [PAUSE] And the decoy doesn’t have to nudge only towards the more expensive product</a:t>
            </a:r>
          </a:p>
          <a:p>
            <a:r>
              <a:rPr lang="en-NZ" sz="1200" kern="1200" dirty="0">
                <a:solidFill>
                  <a:schemeClr val="tx1"/>
                </a:solidFill>
                <a:effectLst/>
                <a:latin typeface="+mn-lt"/>
                <a:ea typeface="+mn-ea"/>
                <a:cs typeface="+mn-cs"/>
              </a:rPr>
              <a:t>Suppose you want them to pick your mid-tier package. You show three options:</a:t>
            </a:r>
          </a:p>
          <a:p>
            <a:pPr lvl="0"/>
            <a:r>
              <a:rPr lang="en-NZ" sz="1200" kern="1200" dirty="0">
                <a:solidFill>
                  <a:schemeClr val="tx1"/>
                </a:solidFill>
                <a:effectLst/>
                <a:latin typeface="+mn-lt"/>
                <a:ea typeface="+mn-ea"/>
                <a:cs typeface="+mn-cs"/>
              </a:rPr>
              <a:t>stripped-down basic,</a:t>
            </a:r>
          </a:p>
          <a:p>
            <a:pPr lvl="0"/>
            <a:r>
              <a:rPr lang="en-NZ" sz="1200" kern="1200" dirty="0">
                <a:solidFill>
                  <a:schemeClr val="tx1"/>
                </a:solidFill>
                <a:effectLst/>
                <a:latin typeface="+mn-lt"/>
                <a:ea typeface="+mn-ea"/>
                <a:cs typeface="+mn-cs"/>
              </a:rPr>
              <a:t>your preferred mid-tier,</a:t>
            </a:r>
          </a:p>
          <a:p>
            <a:pPr lvl="0"/>
            <a:r>
              <a:rPr lang="en-NZ" sz="1200" kern="1200" dirty="0">
                <a:solidFill>
                  <a:schemeClr val="tx1"/>
                </a:solidFill>
                <a:effectLst/>
                <a:latin typeface="+mn-lt"/>
                <a:ea typeface="+mn-ea"/>
                <a:cs typeface="+mn-cs"/>
              </a:rPr>
              <a:t>and a premium that’s only slightly better but much pricier.</a:t>
            </a:r>
          </a:p>
          <a:p>
            <a:r>
              <a:rPr lang="en-NZ" sz="1200" kern="1200" dirty="0">
                <a:solidFill>
                  <a:schemeClr val="tx1"/>
                </a:solidFill>
                <a:effectLst/>
                <a:latin typeface="+mn-lt"/>
                <a:ea typeface="+mn-ea"/>
                <a:cs typeface="+mn-cs"/>
              </a:rPr>
              <a:t>Suddenly the mid-tier feels like the smart, balanced choice. [PAUSE]</a:t>
            </a:r>
          </a:p>
          <a:p>
            <a:r>
              <a:rPr lang="en-NZ" sz="1200" kern="1200" dirty="0">
                <a:solidFill>
                  <a:schemeClr val="tx1"/>
                </a:solidFill>
                <a:effectLst/>
                <a:latin typeface="+mn-lt"/>
                <a:ea typeface="+mn-ea"/>
                <a:cs typeface="+mn-cs"/>
              </a:rPr>
              <a:t>The decoy doesn’t just shape preference — it makes the outcome feel </a:t>
            </a:r>
            <a:r>
              <a:rPr lang="en-NZ" sz="1200" i="1" kern="1200" dirty="0">
                <a:solidFill>
                  <a:schemeClr val="tx1"/>
                </a:solidFill>
                <a:effectLst/>
                <a:latin typeface="+mn-lt"/>
                <a:ea typeface="+mn-ea"/>
                <a:cs typeface="+mn-cs"/>
              </a:rPr>
              <a:t>obvious.</a:t>
            </a:r>
          </a:p>
          <a:p>
            <a:endParaRPr lang="en-NZ" sz="1200" i="1" kern="1200" dirty="0">
              <a:solidFill>
                <a:schemeClr val="tx1"/>
              </a:solidFill>
              <a:effectLst/>
              <a:latin typeface="+mn-lt"/>
              <a:ea typeface="+mn-ea"/>
              <a:cs typeface="+mn-cs"/>
            </a:endParaRPr>
          </a:p>
          <a:p>
            <a:r>
              <a:rPr lang="en-NZ" sz="1200" i="1" kern="1200" dirty="0">
                <a:solidFill>
                  <a:schemeClr val="tx1"/>
                </a:solidFill>
                <a:effectLst/>
                <a:highlight>
                  <a:srgbClr val="FFFF00"/>
                </a:highlight>
                <a:latin typeface="+mn-lt"/>
                <a:ea typeface="+mn-ea"/>
                <a:cs typeface="+mn-cs"/>
              </a:rPr>
              <a:t>But it can also be used to break a stalemate.</a:t>
            </a:r>
            <a:endParaRPr lang="en-NZ" sz="1200" kern="1200" dirty="0">
              <a:solidFill>
                <a:schemeClr val="tx1"/>
              </a:solidFill>
              <a:effectLst/>
              <a:highlight>
                <a:srgbClr val="FFFF00"/>
              </a:highlight>
              <a:latin typeface="+mn-lt"/>
              <a:ea typeface="+mn-ea"/>
              <a:cs typeface="+mn-cs"/>
            </a:endParaRPr>
          </a:p>
          <a:p>
            <a:r>
              <a:rPr lang="en-NZ" sz="1200" b="1" kern="1200" dirty="0">
                <a:solidFill>
                  <a:schemeClr val="tx1"/>
                </a:solidFill>
                <a:effectLst/>
                <a:latin typeface="+mn-lt"/>
                <a:ea typeface="+mn-ea"/>
                <a:cs typeface="+mn-cs"/>
              </a:rPr>
              <a:t>CLICK</a:t>
            </a:r>
            <a:endParaRPr lang="en-NZ" dirty="0"/>
          </a:p>
        </p:txBody>
      </p:sp>
      <p:sp>
        <p:nvSpPr>
          <p:cNvPr id="4" name="Slide Number Placeholder 3">
            <a:extLst>
              <a:ext uri="{FF2B5EF4-FFF2-40B4-BE49-F238E27FC236}">
                <a16:creationId xmlns:a16="http://schemas.microsoft.com/office/drawing/2014/main" id="{AF43981E-7173-9D99-6FE2-D431A9E3418D}"/>
              </a:ext>
            </a:extLst>
          </p:cNvPr>
          <p:cNvSpPr>
            <a:spLocks noGrp="1"/>
          </p:cNvSpPr>
          <p:nvPr>
            <p:ph type="sldNum" sz="quarter" idx="5"/>
          </p:nvPr>
        </p:nvSpPr>
        <p:spPr/>
        <p:txBody>
          <a:bodyPr/>
          <a:lstStyle/>
          <a:p>
            <a:fld id="{26A8D0B9-2C92-F044-9221-69DA6E0F681D}" type="slidenum">
              <a:rPr lang="en-BE" smtClean="0"/>
              <a:t>30</a:t>
            </a:fld>
            <a:endParaRPr lang="en-BE"/>
          </a:p>
        </p:txBody>
      </p:sp>
    </p:spTree>
    <p:extLst>
      <p:ext uri="{BB962C8B-B14F-4D97-AF65-F5344CB8AC3E}">
        <p14:creationId xmlns:p14="http://schemas.microsoft.com/office/powerpoint/2010/main" val="33227238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Now, decoys show us how adding one option can steer people. But what happens when there are too many options? </a:t>
            </a:r>
          </a:p>
          <a:p>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More choice isn't better - it's paralyzing. When we overwhelm people with options, they freeze. </a:t>
            </a:r>
          </a:p>
          <a:p>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In a famous study: 24 jam flavours were offered.</a:t>
            </a:r>
          </a:p>
          <a:p>
            <a:pPr lvl="0"/>
            <a:r>
              <a:rPr lang="en-NZ" sz="1200" kern="1200" dirty="0">
                <a:solidFill>
                  <a:schemeClr val="tx1"/>
                </a:solidFill>
                <a:effectLst/>
                <a:latin typeface="+mn-lt"/>
                <a:ea typeface="+mn-ea"/>
                <a:cs typeface="+mn-cs"/>
              </a:rPr>
              <a:t>60% of shoppers stopped to sample.</a:t>
            </a:r>
          </a:p>
          <a:p>
            <a:pPr lvl="0"/>
            <a:r>
              <a:rPr lang="en-NZ" sz="1200" kern="1200" dirty="0">
                <a:solidFill>
                  <a:schemeClr val="tx1"/>
                </a:solidFill>
                <a:effectLst/>
                <a:latin typeface="+mn-lt"/>
                <a:ea typeface="+mn-ea"/>
                <a:cs typeface="+mn-cs"/>
              </a:rPr>
              <a:t>But only 3% actually bought.</a:t>
            </a:r>
          </a:p>
          <a:p>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CLICK</a:t>
            </a:r>
          </a:p>
          <a:p>
            <a:endParaRPr lang="en-NZ" dirty="0"/>
          </a:p>
          <a:p>
            <a:r>
              <a:rPr lang="en-NZ" sz="1200" kern="1200" dirty="0">
                <a:solidFill>
                  <a:schemeClr val="tx1"/>
                </a:solidFill>
                <a:effectLst/>
                <a:latin typeface="+mn-lt"/>
                <a:ea typeface="+mn-ea"/>
                <a:cs typeface="+mn-cs"/>
              </a:rPr>
              <a:t>. </a:t>
            </a:r>
            <a:endParaRPr lang="en-NZ" dirty="0"/>
          </a:p>
        </p:txBody>
      </p:sp>
      <p:sp>
        <p:nvSpPr>
          <p:cNvPr id="4" name="Slide Number Placeholder 3"/>
          <p:cNvSpPr>
            <a:spLocks noGrp="1"/>
          </p:cNvSpPr>
          <p:nvPr>
            <p:ph type="sldNum" sz="quarter" idx="5"/>
          </p:nvPr>
        </p:nvSpPr>
        <p:spPr/>
        <p:txBody>
          <a:bodyPr/>
          <a:lstStyle/>
          <a:p>
            <a:fld id="{26A8D0B9-2C92-F044-9221-69DA6E0F681D}" type="slidenum">
              <a:rPr lang="en-BE" smtClean="0"/>
              <a:t>31</a:t>
            </a:fld>
            <a:endParaRPr lang="en-BE"/>
          </a:p>
        </p:txBody>
      </p:sp>
    </p:spTree>
    <p:extLst>
      <p:ext uri="{BB962C8B-B14F-4D97-AF65-F5344CB8AC3E}">
        <p14:creationId xmlns:p14="http://schemas.microsoft.com/office/powerpoint/2010/main" val="5054913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248E9D-246C-99EC-A4F2-FA42CB0852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00A236-9250-65D0-7401-7DC8E4B547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AA8833-68A6-82CA-7991-8C9A35DC0CE8}"/>
              </a:ext>
            </a:extLst>
          </p:cNvPr>
          <p:cNvSpPr>
            <a:spLocks noGrp="1"/>
          </p:cNvSpPr>
          <p:nvPr>
            <p:ph type="body" idx="1"/>
          </p:nvPr>
        </p:nvSpPr>
        <p:spPr/>
        <p:txBody>
          <a:bodyPr/>
          <a:lstStyle/>
          <a:p>
            <a:r>
              <a:rPr lang="en-US" dirty="0"/>
              <a:t>You make about </a:t>
            </a:r>
            <a:r>
              <a:rPr lang="en-US" b="1" dirty="0"/>
              <a:t>35,000 decisions every day.</a:t>
            </a:r>
            <a:r>
              <a:rPr lang="en-US" dirty="0"/>
              <a:t> [PAUSE]</a:t>
            </a:r>
          </a:p>
          <a:p>
            <a:br>
              <a:rPr lang="en-US" dirty="0"/>
            </a:br>
            <a:r>
              <a:rPr lang="en-US" dirty="0"/>
              <a:t>That means during this talk, you’ll make about </a:t>
            </a:r>
            <a:r>
              <a:rPr lang="en-US" b="1" dirty="0"/>
              <a:t>1,400.</a:t>
            </a:r>
          </a:p>
          <a:p>
            <a:endParaRPr lang="en-US" dirty="0"/>
          </a:p>
          <a:p>
            <a:r>
              <a:rPr lang="en-NZ" sz="1200" kern="1200" dirty="0">
                <a:solidFill>
                  <a:schemeClr val="tx1"/>
                </a:solidFill>
                <a:effectLst/>
                <a:latin typeface="+mn-lt"/>
                <a:ea typeface="+mn-ea"/>
                <a:cs typeface="+mn-cs"/>
              </a:rPr>
              <a:t>But here's what's shocking—your conscious, rational brain? </a:t>
            </a:r>
          </a:p>
          <a:p>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The part </a:t>
            </a:r>
            <a:r>
              <a:rPr lang="en-NZ" sz="1200" b="1" kern="1200" dirty="0">
                <a:solidFill>
                  <a:schemeClr val="tx1"/>
                </a:solidFill>
                <a:effectLst/>
                <a:latin typeface="+mn-lt"/>
                <a:ea typeface="+mn-ea"/>
                <a:cs typeface="+mn-cs"/>
              </a:rPr>
              <a:t>you think is in charge</a:t>
            </a:r>
            <a:r>
              <a:rPr lang="en-NZ" sz="1200" kern="1200" dirty="0">
                <a:solidFill>
                  <a:schemeClr val="tx1"/>
                </a:solidFill>
                <a:effectLst/>
                <a:latin typeface="+mn-lt"/>
                <a:ea typeface="+mn-ea"/>
                <a:cs typeface="+mn-cs"/>
              </a:rPr>
              <a:t>? </a:t>
            </a:r>
          </a:p>
          <a:p>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It only makes 5% of those decisions</a:t>
            </a:r>
            <a:r>
              <a:rPr lang="en-US" dirty="0"/>
              <a:t> [PAUSE]</a:t>
            </a:r>
          </a:p>
          <a:p>
            <a:endParaRPr lang="en-US" dirty="0"/>
          </a:p>
          <a:p>
            <a:r>
              <a:rPr lang="en-US" dirty="0"/>
              <a:t>Your subconscious does the rest.   And it’s making some decisions right now, as you sit in that chair - deciding if you’re comfortable, if you’re hungry… even if the person next to you smells good. [smile, PAUSE]</a:t>
            </a:r>
          </a:p>
          <a:p>
            <a:endParaRPr lang="en-US" dirty="0"/>
          </a:p>
          <a:p>
            <a:r>
              <a:rPr lang="en-US" dirty="0"/>
              <a:t>And it doesn’t check in with your conscious brain.  In fact, it dominates it.</a:t>
            </a:r>
          </a:p>
          <a:p>
            <a:pPr>
              <a:lnSpc>
                <a:spcPct val="150000"/>
              </a:lnSpc>
            </a:pPr>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Let me prove to you how your subconscious overrides your logic. </a:t>
            </a:r>
          </a:p>
          <a:p>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I want you to tell your conscious brain something important:</a:t>
            </a:r>
          </a:p>
          <a:p>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THE NEXT IMAGE IS COMPLETELY STATIC. </a:t>
            </a:r>
          </a:p>
          <a:p>
            <a:endParaRPr lang="en-NZ" sz="1200" b="1" kern="1200" dirty="0">
              <a:solidFill>
                <a:schemeClr val="tx1"/>
              </a:solidFill>
              <a:effectLst/>
              <a:latin typeface="+mn-lt"/>
              <a:ea typeface="+mn-ea"/>
              <a:cs typeface="+mn-cs"/>
            </a:endParaRPr>
          </a:p>
          <a:p>
            <a:r>
              <a:rPr lang="en-NZ" sz="1200" b="1" kern="1200" dirty="0">
                <a:solidFill>
                  <a:schemeClr val="tx1"/>
                </a:solidFill>
                <a:effectLst/>
                <a:latin typeface="+mn-lt"/>
                <a:ea typeface="+mn-ea"/>
                <a:cs typeface="+mn-cs"/>
              </a:rPr>
              <a:t>No movement whatsoever. </a:t>
            </a:r>
          </a:p>
          <a:p>
            <a:endParaRPr lang="en-NZ" sz="1200" b="1" kern="1200" dirty="0">
              <a:solidFill>
                <a:schemeClr val="tx1"/>
              </a:solidFill>
              <a:effectLst/>
              <a:latin typeface="+mn-lt"/>
              <a:ea typeface="+mn-ea"/>
              <a:cs typeface="+mn-cs"/>
            </a:endParaRPr>
          </a:p>
          <a:p>
            <a:r>
              <a:rPr lang="en-NZ" sz="1200" b="1" kern="1200" dirty="0">
                <a:solidFill>
                  <a:schemeClr val="tx1"/>
                </a:solidFill>
                <a:effectLst/>
                <a:latin typeface="+mn-lt"/>
                <a:ea typeface="+mn-ea"/>
                <a:cs typeface="+mn-cs"/>
              </a:rPr>
              <a:t>Ready?</a:t>
            </a:r>
            <a:endParaRPr lang="en-US" b="1" dirty="0"/>
          </a:p>
          <a:p>
            <a:endParaRPr lang="en-US" b="1" dirty="0"/>
          </a:p>
          <a:p>
            <a:r>
              <a:rPr lang="en-US" b="1" dirty="0"/>
              <a:t>CLICK</a:t>
            </a:r>
            <a:endParaRPr lang="en-US" dirty="0"/>
          </a:p>
          <a:p>
            <a:endParaRPr lang="en-NZ" dirty="0"/>
          </a:p>
        </p:txBody>
      </p:sp>
      <p:sp>
        <p:nvSpPr>
          <p:cNvPr id="4" name="Slide Number Placeholder 3">
            <a:extLst>
              <a:ext uri="{FF2B5EF4-FFF2-40B4-BE49-F238E27FC236}">
                <a16:creationId xmlns:a16="http://schemas.microsoft.com/office/drawing/2014/main" id="{B4F323EC-1123-6669-AFE8-C11F28025713}"/>
              </a:ext>
            </a:extLst>
          </p:cNvPr>
          <p:cNvSpPr>
            <a:spLocks noGrp="1"/>
          </p:cNvSpPr>
          <p:nvPr>
            <p:ph type="sldNum" sz="quarter" idx="5"/>
          </p:nvPr>
        </p:nvSpPr>
        <p:spPr/>
        <p:txBody>
          <a:bodyPr/>
          <a:lstStyle/>
          <a:p>
            <a:fld id="{26A8D0B9-2C92-F044-9221-69DA6E0F681D}" type="slidenum">
              <a:rPr lang="en-BE" smtClean="0"/>
              <a:t>3</a:t>
            </a:fld>
            <a:endParaRPr lang="en-BE"/>
          </a:p>
        </p:txBody>
      </p:sp>
    </p:spTree>
    <p:extLst>
      <p:ext uri="{BB962C8B-B14F-4D97-AF65-F5344CB8AC3E}">
        <p14:creationId xmlns:p14="http://schemas.microsoft.com/office/powerpoint/2010/main" val="16715045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14F259-4D97-8862-5035-10DA729CAA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D56FC5-7ED1-9D8E-561B-AB54777349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67F589-5B5A-2387-A5F6-D6CBBC84A405}"/>
              </a:ext>
            </a:extLst>
          </p:cNvPr>
          <p:cNvSpPr>
            <a:spLocks noGrp="1"/>
          </p:cNvSpPr>
          <p:nvPr>
            <p:ph type="body" idx="1"/>
          </p:nvPr>
        </p:nvSpPr>
        <p:spPr/>
        <p:txBody>
          <a:bodyPr/>
          <a:lstStyle/>
          <a:p>
            <a:r>
              <a:rPr lang="en-NZ" sz="1200" kern="1200" dirty="0">
                <a:solidFill>
                  <a:schemeClr val="tx1"/>
                </a:solidFill>
                <a:effectLst/>
                <a:latin typeface="+mn-lt"/>
                <a:ea typeface="+mn-ea"/>
                <a:cs typeface="+mn-cs"/>
              </a:rPr>
              <a:t>When the choice set was reduced to just 6 jams:</a:t>
            </a:r>
          </a:p>
          <a:p>
            <a:endParaRPr lang="en-NZ" sz="1200" kern="1200" dirty="0">
              <a:solidFill>
                <a:schemeClr val="tx1"/>
              </a:solidFill>
              <a:effectLst/>
              <a:latin typeface="+mn-lt"/>
              <a:ea typeface="+mn-ea"/>
              <a:cs typeface="+mn-cs"/>
            </a:endParaRPr>
          </a:p>
          <a:p>
            <a:pPr lvl="0"/>
            <a:r>
              <a:rPr lang="en-NZ" sz="1200" kern="1200" dirty="0">
                <a:solidFill>
                  <a:schemeClr val="tx1"/>
                </a:solidFill>
                <a:effectLst/>
                <a:latin typeface="+mn-lt"/>
                <a:ea typeface="+mn-ea"/>
                <a:cs typeface="+mn-cs"/>
              </a:rPr>
              <a:t>40% of shoppers stopped,</a:t>
            </a:r>
          </a:p>
          <a:p>
            <a:pPr lvl="0"/>
            <a:r>
              <a:rPr lang="en-NZ" sz="1200" kern="1200" dirty="0">
                <a:solidFill>
                  <a:schemeClr val="tx1"/>
                </a:solidFill>
                <a:effectLst/>
                <a:latin typeface="+mn-lt"/>
                <a:ea typeface="+mn-ea"/>
                <a:cs typeface="+mn-cs"/>
              </a:rPr>
              <a:t>But 30% actually bought.</a:t>
            </a:r>
          </a:p>
          <a:p>
            <a:r>
              <a:rPr lang="en-NZ" sz="1200" kern="1200" dirty="0">
                <a:solidFill>
                  <a:schemeClr val="tx1"/>
                </a:solidFill>
                <a:effectLst/>
                <a:latin typeface="+mn-lt"/>
                <a:ea typeface="+mn-ea"/>
                <a:cs typeface="+mn-cs"/>
              </a:rPr>
              <a:t>Same products. Fewer choices. </a:t>
            </a:r>
            <a:r>
              <a:rPr lang="en-NZ" sz="1200" b="1" kern="1200" dirty="0">
                <a:solidFill>
                  <a:schemeClr val="tx1"/>
                </a:solidFill>
                <a:effectLst/>
                <a:latin typeface="+mn-lt"/>
                <a:ea typeface="+mn-ea"/>
                <a:cs typeface="+mn-cs"/>
              </a:rPr>
              <a:t>Ten times more sales.</a:t>
            </a:r>
            <a:r>
              <a:rPr lang="en-NZ" sz="1200" kern="1200" dirty="0">
                <a:solidFill>
                  <a:schemeClr val="tx1"/>
                </a:solidFill>
                <a:effectLst/>
                <a:latin typeface="+mn-lt"/>
                <a:ea typeface="+mn-ea"/>
                <a:cs typeface="+mn-cs"/>
              </a:rPr>
              <a:t> [PAUSE]</a:t>
            </a:r>
          </a:p>
          <a:p>
            <a:r>
              <a:rPr lang="en-NZ" sz="1200" kern="1200" dirty="0">
                <a:solidFill>
                  <a:schemeClr val="tx1"/>
                </a:solidFill>
                <a:effectLst/>
                <a:latin typeface="+mn-lt"/>
                <a:ea typeface="+mn-ea"/>
                <a:cs typeface="+mn-cs"/>
              </a:rPr>
              <a:t>That’s 10 times more decisions!</a:t>
            </a:r>
          </a:p>
          <a:p>
            <a:endParaRPr lang="en-NZ" sz="1200" kern="1200" dirty="0">
              <a:solidFill>
                <a:schemeClr val="tx1"/>
              </a:solidFill>
              <a:effectLst/>
              <a:latin typeface="+mn-lt"/>
              <a:ea typeface="+mn-ea"/>
              <a:cs typeface="+mn-cs"/>
            </a:endParaRPr>
          </a:p>
          <a:p>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CLICK</a:t>
            </a:r>
          </a:p>
          <a:p>
            <a:endParaRPr lang="en-NZ" dirty="0"/>
          </a:p>
        </p:txBody>
      </p:sp>
      <p:sp>
        <p:nvSpPr>
          <p:cNvPr id="4" name="Slide Number Placeholder 3">
            <a:extLst>
              <a:ext uri="{FF2B5EF4-FFF2-40B4-BE49-F238E27FC236}">
                <a16:creationId xmlns:a16="http://schemas.microsoft.com/office/drawing/2014/main" id="{A03B3245-A8EA-F1DE-C7E4-059E6472A0A8}"/>
              </a:ext>
            </a:extLst>
          </p:cNvPr>
          <p:cNvSpPr>
            <a:spLocks noGrp="1"/>
          </p:cNvSpPr>
          <p:nvPr>
            <p:ph type="sldNum" sz="quarter" idx="5"/>
          </p:nvPr>
        </p:nvSpPr>
        <p:spPr/>
        <p:txBody>
          <a:bodyPr/>
          <a:lstStyle/>
          <a:p>
            <a:fld id="{26A8D0B9-2C92-F044-9221-69DA6E0F681D}" type="slidenum">
              <a:rPr lang="en-BE" smtClean="0"/>
              <a:t>32</a:t>
            </a:fld>
            <a:endParaRPr lang="en-BE"/>
          </a:p>
        </p:txBody>
      </p:sp>
    </p:spTree>
    <p:extLst>
      <p:ext uri="{BB962C8B-B14F-4D97-AF65-F5344CB8AC3E}">
        <p14:creationId xmlns:p14="http://schemas.microsoft.com/office/powerpoint/2010/main" val="20523754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C999C9-D40B-025A-8DC9-B1BD29BCC2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256036-7A09-B046-D117-DCD17F09EE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6ACE95-BD5B-9E30-086B-25DCFB61662D}"/>
              </a:ext>
            </a:extLst>
          </p:cNvPr>
          <p:cNvSpPr>
            <a:spLocks noGrp="1"/>
          </p:cNvSpPr>
          <p:nvPr>
            <p:ph type="body" idx="1"/>
          </p:nvPr>
        </p:nvSpPr>
        <p:spPr/>
        <p:txBody>
          <a:bodyPr/>
          <a:lstStyle/>
          <a:p>
            <a:r>
              <a:rPr lang="en-NZ" sz="1200" kern="1200" dirty="0">
                <a:solidFill>
                  <a:schemeClr val="tx1"/>
                </a:solidFill>
                <a:effectLst/>
                <a:latin typeface="+mn-lt"/>
                <a:ea typeface="+mn-ea"/>
                <a:cs typeface="+mn-cs"/>
              </a:rPr>
              <a:t>When the brain faces too many options, the </a:t>
            </a:r>
            <a:r>
              <a:rPr lang="en-NZ" sz="1200" b="1" kern="1200" dirty="0">
                <a:solidFill>
                  <a:schemeClr val="tx1"/>
                </a:solidFill>
                <a:effectLst/>
                <a:latin typeface="+mn-lt"/>
                <a:ea typeface="+mn-ea"/>
                <a:cs typeface="+mn-cs"/>
              </a:rPr>
              <a:t>fast brain freezes</a:t>
            </a:r>
            <a:r>
              <a:rPr lang="en-NZ" sz="1200" kern="1200" dirty="0">
                <a:solidFill>
                  <a:schemeClr val="tx1"/>
                </a:solidFill>
                <a:effectLst/>
                <a:latin typeface="+mn-lt"/>
                <a:ea typeface="+mn-ea"/>
                <a:cs typeface="+mn-cs"/>
              </a:rPr>
              <a:t> — it avoids deciding and often just leaves the task altogether</a:t>
            </a:r>
          </a:p>
          <a:p>
            <a:endParaRPr lang="en-NZ"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kern="1200" dirty="0">
                <a:solidFill>
                  <a:schemeClr val="tx1"/>
                </a:solidFill>
                <a:effectLst/>
                <a:latin typeface="+mn-lt"/>
                <a:ea typeface="+mn-ea"/>
                <a:cs typeface="+mn-cs"/>
              </a:rPr>
              <a:t>In negotiation, too many options stall the deal.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kern="1200" dirty="0">
                <a:solidFill>
                  <a:schemeClr val="tx1"/>
                </a:solidFill>
                <a:effectLst/>
                <a:latin typeface="+mn-lt"/>
                <a:ea typeface="+mn-ea"/>
                <a:cs typeface="+mn-cs"/>
              </a:rPr>
              <a:t>The solution isn’t to give more choice, it’s to have choice architecture</a:t>
            </a:r>
          </a:p>
          <a:p>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If you present 10 variations, the other side freezes. [PAUSE]</a:t>
            </a:r>
          </a:p>
          <a:p>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But 2–3 clear, well-framed options? They’ll pick one.</a:t>
            </a:r>
          </a:p>
          <a:p>
            <a:r>
              <a:rPr lang="en-NZ" sz="1200" kern="1200" dirty="0">
                <a:solidFill>
                  <a:schemeClr val="tx1"/>
                </a:solidFill>
                <a:effectLst/>
                <a:latin typeface="+mn-lt"/>
                <a:ea typeface="+mn-ea"/>
                <a:cs typeface="+mn-cs"/>
              </a:rPr>
              <a:t>Become a simplification expert -  reduce the clutter, shape the menu, and you control the outcome.</a:t>
            </a:r>
          </a:p>
          <a:p>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You’ve felt this yourself — like buying a car or choosing what to watch on Netflix.</a:t>
            </a:r>
          </a:p>
          <a:p>
            <a:r>
              <a:rPr lang="en-NZ" sz="1200" kern="1200" dirty="0">
                <a:solidFill>
                  <a:schemeClr val="tx1"/>
                </a:solidFill>
                <a:effectLst/>
                <a:latin typeface="+mn-lt"/>
                <a:ea typeface="+mn-ea"/>
                <a:cs typeface="+mn-cs"/>
              </a:rPr>
              <a:t> How much easier if someone gave you just three choices?</a:t>
            </a:r>
          </a:p>
          <a:p>
            <a:endParaRPr lang="en-NZ" sz="1200" kern="1200" dirty="0">
              <a:solidFill>
                <a:schemeClr val="tx1"/>
              </a:solidFill>
              <a:effectLst/>
              <a:latin typeface="+mn-lt"/>
              <a:ea typeface="+mn-ea"/>
              <a:cs typeface="+mn-cs"/>
            </a:endParaRPr>
          </a:p>
          <a:p>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CLICK</a:t>
            </a:r>
          </a:p>
          <a:p>
            <a:endParaRPr lang="en-NZ"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BCC2F322-0A4E-F5FD-0027-14CCAACFC9F9}"/>
              </a:ext>
            </a:extLst>
          </p:cNvPr>
          <p:cNvSpPr>
            <a:spLocks noGrp="1"/>
          </p:cNvSpPr>
          <p:nvPr>
            <p:ph type="sldNum" sz="quarter" idx="5"/>
          </p:nvPr>
        </p:nvSpPr>
        <p:spPr/>
        <p:txBody>
          <a:bodyPr/>
          <a:lstStyle/>
          <a:p>
            <a:fld id="{26A8D0B9-2C92-F044-9221-69DA6E0F681D}" type="slidenum">
              <a:rPr lang="en-BE" smtClean="0"/>
              <a:t>33</a:t>
            </a:fld>
            <a:endParaRPr lang="en-BE"/>
          </a:p>
        </p:txBody>
      </p:sp>
    </p:spTree>
    <p:extLst>
      <p:ext uri="{BB962C8B-B14F-4D97-AF65-F5344CB8AC3E}">
        <p14:creationId xmlns:p14="http://schemas.microsoft.com/office/powerpoint/2010/main" val="41874369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4F2458-5E84-7C03-AE3F-2BB84732BA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3B8746-22F7-93CC-B909-94C9566F50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BE7DE1-B948-2A49-0AE9-5E92160F88C2}"/>
              </a:ext>
            </a:extLst>
          </p:cNvPr>
          <p:cNvSpPr>
            <a:spLocks noGrp="1"/>
          </p:cNvSpPr>
          <p:nvPr>
            <p:ph type="body" idx="1"/>
          </p:nvPr>
        </p:nvSpPr>
        <p:spPr/>
        <p:txBody>
          <a:bodyPr/>
          <a:lstStyle/>
          <a:p>
            <a:r>
              <a:rPr lang="en-US" b="1" dirty="0"/>
              <a:t>This study should terrify every one of us.</a:t>
            </a:r>
          </a:p>
          <a:p>
            <a:r>
              <a:rPr lang="en-US" b="1" dirty="0"/>
              <a:t>This 2011 study included </a:t>
            </a:r>
            <a:r>
              <a:rPr lang="en-US" dirty="0"/>
              <a:t>over 1000 judicial rulings, collected over 50 days</a:t>
            </a:r>
          </a:p>
          <a:p>
            <a:r>
              <a:rPr lang="en-US" dirty="0"/>
              <a:t>It shows the chance of prisoners being granted parole, against the order in which their cases were heard</a:t>
            </a:r>
          </a:p>
          <a:p>
            <a:endParaRPr lang="en-US" dirty="0"/>
          </a:p>
          <a:p>
            <a:r>
              <a:rPr lang="en-US" dirty="0"/>
              <a:t>Early cases,  </a:t>
            </a:r>
            <a:r>
              <a:rPr lang="en-US" b="1" dirty="0"/>
              <a:t>65% approval</a:t>
            </a:r>
            <a:r>
              <a:rPr lang="en-US" dirty="0"/>
              <a:t>. [PAUSE] Then it drops... almost to zero.</a:t>
            </a:r>
          </a:p>
          <a:p>
            <a:r>
              <a:rPr lang="en-US" dirty="0"/>
              <a:t>And same again – starts high, 65% and drops to below 10%</a:t>
            </a:r>
          </a:p>
          <a:p>
            <a:r>
              <a:rPr lang="en-US" dirty="0"/>
              <a:t>And again starting high and dropping to almost zero.</a:t>
            </a:r>
          </a:p>
          <a:p>
            <a:endParaRPr lang="en-US" dirty="0"/>
          </a:p>
          <a:p>
            <a:endParaRPr lang="en-US" dirty="0"/>
          </a:p>
          <a:p>
            <a:r>
              <a:rPr lang="en-US" b="1" dirty="0"/>
              <a:t>See those dotted lines?</a:t>
            </a:r>
            <a:r>
              <a:rPr lang="en-US" dirty="0"/>
              <a:t> [gesture to graph]</a:t>
            </a:r>
          </a:p>
          <a:p>
            <a:r>
              <a:rPr lang="en-US" b="1" dirty="0"/>
              <a:t>I bet you can guess what they are.</a:t>
            </a:r>
            <a:r>
              <a:rPr lang="en-US" dirty="0"/>
              <a:t> [PAUSE]</a:t>
            </a:r>
          </a:p>
          <a:p>
            <a:r>
              <a:rPr lang="en-US" dirty="0"/>
              <a:t>Morning tea and lunch. Right after breaks, approvals shot back up - then collapsed again.</a:t>
            </a:r>
          </a:p>
          <a:p>
            <a:r>
              <a:rPr lang="en-US" dirty="0"/>
              <a:t>Same judges, same cases, different time of day. </a:t>
            </a:r>
          </a:p>
          <a:p>
            <a:endParaRPr lang="en-US" dirty="0"/>
          </a:p>
          <a:p>
            <a:r>
              <a:rPr lang="en-US" dirty="0"/>
              <a:t>The only thing that changed? The judges' </a:t>
            </a:r>
            <a:r>
              <a:rPr lang="en-US" b="1" dirty="0"/>
              <a:t>mental energy.</a:t>
            </a:r>
            <a:endParaRPr lang="en-US" dirty="0"/>
          </a:p>
          <a:p>
            <a:r>
              <a:rPr lang="en-US" dirty="0"/>
              <a:t>Life-changing decisions weren't based whether someone had just had a break</a:t>
            </a:r>
          </a:p>
          <a:p>
            <a:endParaRPr lang="en-US" dirty="0"/>
          </a:p>
          <a:p>
            <a:r>
              <a:rPr lang="en-US" dirty="0"/>
              <a:t>That's decision fatigue. You know it happens - but are you actively guarding against it?</a:t>
            </a:r>
          </a:p>
          <a:p>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CLICK</a:t>
            </a:r>
            <a:endParaRPr lang="en-NZ" dirty="0"/>
          </a:p>
        </p:txBody>
      </p:sp>
      <p:sp>
        <p:nvSpPr>
          <p:cNvPr id="4" name="Slide Number Placeholder 3">
            <a:extLst>
              <a:ext uri="{FF2B5EF4-FFF2-40B4-BE49-F238E27FC236}">
                <a16:creationId xmlns:a16="http://schemas.microsoft.com/office/drawing/2014/main" id="{D6AF9A1A-5B4F-56E3-5240-3AFECD07BAAF}"/>
              </a:ext>
            </a:extLst>
          </p:cNvPr>
          <p:cNvSpPr>
            <a:spLocks noGrp="1"/>
          </p:cNvSpPr>
          <p:nvPr>
            <p:ph type="sldNum" sz="quarter" idx="5"/>
          </p:nvPr>
        </p:nvSpPr>
        <p:spPr/>
        <p:txBody>
          <a:bodyPr/>
          <a:lstStyle/>
          <a:p>
            <a:fld id="{26A8D0B9-2C92-F044-9221-69DA6E0F681D}" type="slidenum">
              <a:rPr lang="en-BE" smtClean="0"/>
              <a:t>34</a:t>
            </a:fld>
            <a:endParaRPr lang="en-BE"/>
          </a:p>
        </p:txBody>
      </p:sp>
    </p:spTree>
    <p:extLst>
      <p:ext uri="{BB962C8B-B14F-4D97-AF65-F5344CB8AC3E}">
        <p14:creationId xmlns:p14="http://schemas.microsoft.com/office/powerpoint/2010/main" val="38957227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35FD2F-822E-90F9-267D-7568E3C69C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AB9893-76D1-FF63-1D51-E768AE5585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1B4713-9A15-8478-0F7D-5C69DCD0C061}"/>
              </a:ext>
            </a:extLst>
          </p:cNvPr>
          <p:cNvSpPr>
            <a:spLocks noGrp="1"/>
          </p:cNvSpPr>
          <p:nvPr>
            <p:ph type="body" idx="1"/>
          </p:nvPr>
        </p:nvSpPr>
        <p:spPr/>
        <p:txBody>
          <a:bodyPr/>
          <a:lstStyle/>
          <a:p>
            <a:endParaRPr lang="en-NZ"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kern="1200" dirty="0">
                <a:solidFill>
                  <a:schemeClr val="tx1"/>
                </a:solidFill>
                <a:effectLst/>
                <a:latin typeface="+mn-lt"/>
                <a:ea typeface="+mn-ea"/>
                <a:cs typeface="+mn-cs"/>
              </a:rPr>
              <a:t>When our mental energy depletes, we default to the safest, easiest choice - which is usually 'no.’ </a:t>
            </a:r>
          </a:p>
          <a:p>
            <a:r>
              <a:rPr lang="en-NZ" sz="1200" b="1" kern="1200" dirty="0">
                <a:solidFill>
                  <a:schemeClr val="tx1"/>
                </a:solidFill>
                <a:effectLst/>
                <a:latin typeface="+mn-lt"/>
                <a:ea typeface="+mn-ea"/>
                <a:cs typeface="+mn-cs"/>
              </a:rPr>
              <a:t>That’s the Status Quo bias – </a:t>
            </a:r>
            <a:r>
              <a:rPr lang="en-NZ" sz="1200" b="0" kern="1200" dirty="0">
                <a:solidFill>
                  <a:schemeClr val="tx1"/>
                </a:solidFill>
                <a:effectLst/>
                <a:latin typeface="+mn-lt"/>
                <a:ea typeface="+mn-ea"/>
                <a:cs typeface="+mn-cs"/>
              </a:rPr>
              <a:t>our preference to </a:t>
            </a:r>
            <a:r>
              <a:rPr lang="en-NZ" sz="1200" b="1" kern="1200" dirty="0">
                <a:solidFill>
                  <a:schemeClr val="tx1"/>
                </a:solidFill>
                <a:effectLst/>
                <a:latin typeface="+mn-lt"/>
                <a:ea typeface="+mn-ea"/>
                <a:cs typeface="+mn-cs"/>
              </a:rPr>
              <a:t>not change anything </a:t>
            </a:r>
            <a:r>
              <a:rPr lang="en-NZ" sz="1200" b="0" kern="1200" dirty="0">
                <a:solidFill>
                  <a:schemeClr val="tx1"/>
                </a:solidFill>
                <a:effectLst/>
                <a:latin typeface="+mn-lt"/>
                <a:ea typeface="+mn-ea"/>
                <a:cs typeface="+mn-cs"/>
              </a:rPr>
              <a:t>because we prefer cognitive ease</a:t>
            </a:r>
          </a:p>
          <a:p>
            <a:endParaRPr lang="en-NZ" sz="1200" b="1"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This is why consciously timing your issues </a:t>
            </a:r>
            <a:r>
              <a:rPr lang="en-NZ" sz="1200" b="1" kern="1200" dirty="0">
                <a:solidFill>
                  <a:schemeClr val="tx1"/>
                </a:solidFill>
                <a:effectLst/>
                <a:latin typeface="+mn-lt"/>
                <a:ea typeface="+mn-ea"/>
                <a:cs typeface="+mn-cs"/>
              </a:rPr>
              <a:t>is critical.</a:t>
            </a:r>
            <a:r>
              <a:rPr lang="en-NZ" sz="1200" kern="1200" dirty="0">
                <a:solidFill>
                  <a:schemeClr val="tx1"/>
                </a:solidFill>
                <a:effectLst/>
                <a:latin typeface="+mn-lt"/>
                <a:ea typeface="+mn-ea"/>
                <a:cs typeface="+mn-cs"/>
              </a:rPr>
              <a:t> </a:t>
            </a:r>
          </a:p>
          <a:p>
            <a:r>
              <a:rPr lang="en-NZ" sz="1200" kern="1200" dirty="0">
                <a:solidFill>
                  <a:schemeClr val="tx1"/>
                </a:solidFill>
                <a:effectLst/>
                <a:latin typeface="+mn-lt"/>
                <a:ea typeface="+mn-ea"/>
                <a:cs typeface="+mn-cs"/>
              </a:rPr>
              <a:t>Fresh minds make better deals.</a:t>
            </a:r>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kern="1200" dirty="0">
                <a:solidFill>
                  <a:schemeClr val="tx1"/>
                </a:solidFill>
                <a:effectLst/>
                <a:latin typeface="+mn-lt"/>
                <a:ea typeface="+mn-ea"/>
                <a:cs typeface="+mn-cs"/>
              </a:rPr>
              <a:t>If you're negotiating all day, front-load your priorities.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kern="1200" dirty="0">
                <a:solidFill>
                  <a:schemeClr val="tx1"/>
                </a:solidFill>
                <a:effectLst/>
                <a:latin typeface="+mn-lt"/>
                <a:ea typeface="+mn-ea"/>
                <a:cs typeface="+mn-cs"/>
              </a:rPr>
              <a:t>Schedule your most important negotiations for morning.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kern="1200" dirty="0">
                <a:solidFill>
                  <a:schemeClr val="tx1"/>
                </a:solidFill>
                <a:effectLst/>
                <a:latin typeface="+mn-lt"/>
                <a:ea typeface="+mn-ea"/>
                <a:cs typeface="+mn-cs"/>
              </a:rPr>
              <a:t>Save routine items for afternoon. </a:t>
            </a:r>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kern="1200" dirty="0">
                <a:solidFill>
                  <a:schemeClr val="tx1"/>
                </a:solidFill>
                <a:effectLst/>
                <a:latin typeface="+mn-lt"/>
                <a:ea typeface="+mn-ea"/>
                <a:cs typeface="+mn-cs"/>
              </a:rPr>
              <a:t>Because by 4 PM, even reasonable requests feel risky to a fatigued brain.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612C05AE-AFEF-2229-9DB6-D66CC7DD0978}"/>
              </a:ext>
            </a:extLst>
          </p:cNvPr>
          <p:cNvSpPr>
            <a:spLocks noGrp="1"/>
          </p:cNvSpPr>
          <p:nvPr>
            <p:ph type="sldNum" sz="quarter" idx="5"/>
          </p:nvPr>
        </p:nvSpPr>
        <p:spPr/>
        <p:txBody>
          <a:bodyPr/>
          <a:lstStyle/>
          <a:p>
            <a:fld id="{26A8D0B9-2C92-F044-9221-69DA6E0F681D}" type="slidenum">
              <a:rPr lang="en-BE" smtClean="0"/>
              <a:t>35</a:t>
            </a:fld>
            <a:endParaRPr lang="en-BE"/>
          </a:p>
        </p:txBody>
      </p:sp>
    </p:spTree>
    <p:extLst>
      <p:ext uri="{BB962C8B-B14F-4D97-AF65-F5344CB8AC3E}">
        <p14:creationId xmlns:p14="http://schemas.microsoft.com/office/powerpoint/2010/main" val="5164429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D4237A-DDE4-44E7-BF16-C9CDE53E65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81E7A8-DD4C-E066-4C2C-9B8B046643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B4AA62-A78E-7328-969F-577418BFF199}"/>
              </a:ext>
            </a:extLst>
          </p:cNvPr>
          <p:cNvSpPr>
            <a:spLocks noGrp="1"/>
          </p:cNvSpPr>
          <p:nvPr>
            <p:ph type="body" idx="1"/>
          </p:nvPr>
        </p:nvSpPr>
        <p:spPr/>
        <p:txBody>
          <a:bodyPr/>
          <a:lstStyle/>
          <a:p>
            <a:r>
              <a:rPr lang="en-NZ" sz="1200" kern="1200" dirty="0">
                <a:solidFill>
                  <a:schemeClr val="tx1"/>
                </a:solidFill>
                <a:effectLst/>
                <a:latin typeface="+mn-lt"/>
                <a:ea typeface="+mn-ea"/>
                <a:cs typeface="+mn-cs"/>
              </a:rPr>
              <a:t>It’s a wrap</a:t>
            </a:r>
          </a:p>
          <a:p>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We’ve spent this morning understanding how and why the Fast Brain hijacks your rational decision making.   </a:t>
            </a:r>
          </a:p>
          <a:p>
            <a:r>
              <a:rPr lang="en-NZ" sz="1200" kern="1200" dirty="0">
                <a:solidFill>
                  <a:schemeClr val="tx1"/>
                </a:solidFill>
                <a:effectLst/>
                <a:latin typeface="+mn-lt"/>
                <a:ea typeface="+mn-ea"/>
                <a:cs typeface="+mn-cs"/>
              </a:rPr>
              <a:t>We’ve looked at a few key Biases and uncovered some secret tips to leverage these in a negotiation</a:t>
            </a:r>
          </a:p>
          <a:p>
            <a:r>
              <a:rPr lang="en-NZ" sz="1200" b="1" kern="1200" dirty="0">
                <a:solidFill>
                  <a:schemeClr val="tx1"/>
                </a:solidFill>
                <a:effectLst/>
                <a:latin typeface="+mn-lt"/>
                <a:ea typeface="+mn-ea"/>
                <a:cs typeface="+mn-cs"/>
              </a:rPr>
              <a:t>You can’t eliminate biases — but you can spot them, manage them, and even use them to your advantage. </a:t>
            </a:r>
          </a:p>
          <a:p>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These aren't just academic concepts - they're practical tools that can transform your negotiation outcomes starting today.  But </a:t>
            </a:r>
          </a:p>
          <a:p>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What questions do you have about applying these in your specific situation?"</a:t>
            </a:r>
          </a:p>
          <a:p>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____________________________________________________________________________________</a:t>
            </a:r>
          </a:p>
          <a:p>
            <a:endParaRPr lang="en-NZ" sz="1200" kern="1200" dirty="0">
              <a:solidFill>
                <a:schemeClr val="tx1"/>
              </a:solidFill>
              <a:effectLst/>
              <a:latin typeface="+mn-lt"/>
              <a:ea typeface="+mn-ea"/>
              <a:cs typeface="+mn-cs"/>
            </a:endParaRPr>
          </a:p>
          <a:p>
            <a:endParaRPr lang="en-NZ" sz="1200" kern="1200" dirty="0">
              <a:solidFill>
                <a:schemeClr val="tx1"/>
              </a:solidFill>
              <a:effectLst/>
              <a:latin typeface="+mn-lt"/>
              <a:ea typeface="+mn-ea"/>
              <a:cs typeface="+mn-cs"/>
            </a:endParaRPr>
          </a:p>
          <a:p>
            <a:r>
              <a:rPr lang="en-NZ" sz="1200" b="1" kern="1200" dirty="0">
                <a:solidFill>
                  <a:schemeClr val="tx1"/>
                </a:solidFill>
                <a:effectLst/>
                <a:latin typeface="+mn-lt"/>
                <a:ea typeface="+mn-ea"/>
                <a:cs typeface="+mn-cs"/>
              </a:rPr>
              <a:t>Here’s the challenge for you as negotiators:”</a:t>
            </a:r>
            <a:endParaRPr lang="en-NZ" sz="1200" kern="1200" dirty="0">
              <a:solidFill>
                <a:schemeClr val="tx1"/>
              </a:solidFill>
              <a:effectLst/>
              <a:latin typeface="+mn-lt"/>
              <a:ea typeface="+mn-ea"/>
              <a:cs typeface="+mn-cs"/>
            </a:endParaRPr>
          </a:p>
          <a:p>
            <a:pPr lvl="0"/>
            <a:r>
              <a:rPr lang="en-NZ" sz="1200" b="1" kern="1200" dirty="0">
                <a:solidFill>
                  <a:schemeClr val="tx1"/>
                </a:solidFill>
                <a:effectLst/>
                <a:latin typeface="+mn-lt"/>
                <a:ea typeface="+mn-ea"/>
                <a:cs typeface="+mn-cs"/>
              </a:rPr>
              <a:t>Notice</a:t>
            </a:r>
            <a:r>
              <a:rPr lang="en-NZ" sz="1200" kern="1200" dirty="0">
                <a:solidFill>
                  <a:schemeClr val="tx1"/>
                </a:solidFill>
                <a:effectLst/>
                <a:latin typeface="+mn-lt"/>
                <a:ea typeface="+mn-ea"/>
                <a:cs typeface="+mn-cs"/>
              </a:rPr>
              <a:t> your cognitive biases — they’re always running in the background.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b="1" kern="1200" dirty="0">
                <a:solidFill>
                  <a:schemeClr val="tx1"/>
                </a:solidFill>
                <a:effectLst/>
                <a:latin typeface="+mn-lt"/>
                <a:ea typeface="+mn-ea"/>
                <a:cs typeface="+mn-cs"/>
              </a:rPr>
              <a:t>Watch others</a:t>
            </a:r>
            <a:r>
              <a:rPr lang="en-NZ" sz="1200" kern="1200" dirty="0">
                <a:solidFill>
                  <a:schemeClr val="tx1"/>
                </a:solidFill>
                <a:effectLst/>
                <a:latin typeface="+mn-lt"/>
                <a:ea typeface="+mn-ea"/>
                <a:cs typeface="+mn-cs"/>
              </a:rPr>
              <a:t> — you’ll see these biases in play across the table today.</a:t>
            </a:r>
          </a:p>
          <a:p>
            <a:pPr lvl="0"/>
            <a:r>
              <a:rPr lang="en-NZ" sz="1200" b="1" kern="1200" dirty="0">
                <a:solidFill>
                  <a:schemeClr val="tx1"/>
                </a:solidFill>
                <a:effectLst/>
                <a:latin typeface="+mn-lt"/>
                <a:ea typeface="+mn-ea"/>
                <a:cs typeface="+mn-cs"/>
              </a:rPr>
              <a:t>Pause</a:t>
            </a:r>
            <a:r>
              <a:rPr lang="en-NZ" sz="1200" kern="1200" dirty="0">
                <a:solidFill>
                  <a:schemeClr val="tx1"/>
                </a:solidFill>
                <a:effectLst/>
                <a:latin typeface="+mn-lt"/>
                <a:ea typeface="+mn-ea"/>
                <a:cs typeface="+mn-cs"/>
              </a:rPr>
              <a:t> before reacting — give your slow brain a chance to switch on.</a:t>
            </a:r>
          </a:p>
          <a:p>
            <a:pPr lvl="0"/>
            <a:r>
              <a:rPr lang="en-NZ" sz="1200" b="1" kern="1200" dirty="0">
                <a:solidFill>
                  <a:schemeClr val="tx1"/>
                </a:solidFill>
                <a:effectLst/>
                <a:latin typeface="+mn-lt"/>
                <a:ea typeface="+mn-ea"/>
                <a:cs typeface="+mn-cs"/>
              </a:rPr>
              <a:t>Seek the Opinion of others - </a:t>
            </a:r>
            <a:r>
              <a:rPr lang="en-NZ" sz="1200" kern="1200" dirty="0">
                <a:solidFill>
                  <a:schemeClr val="tx1"/>
                </a:solidFill>
                <a:effectLst/>
                <a:latin typeface="+mn-lt"/>
                <a:ea typeface="+mn-ea"/>
                <a:cs typeface="+mn-cs"/>
              </a:rPr>
              <a:t>Fresh eyes see clearly </a:t>
            </a:r>
            <a:endParaRPr lang="en-NZ" sz="1200" b="1" kern="1200" dirty="0">
              <a:solidFill>
                <a:schemeClr val="tx1"/>
              </a:solidFill>
              <a:effectLst/>
              <a:latin typeface="+mn-lt"/>
              <a:ea typeface="+mn-ea"/>
              <a:cs typeface="+mn-cs"/>
            </a:endParaRPr>
          </a:p>
          <a:p>
            <a:pPr lvl="0"/>
            <a:r>
              <a:rPr lang="en-NZ" sz="1200" b="1" kern="1200" dirty="0">
                <a:solidFill>
                  <a:schemeClr val="tx1"/>
                </a:solidFill>
                <a:effectLst/>
                <a:latin typeface="+mn-lt"/>
                <a:ea typeface="+mn-ea"/>
                <a:cs typeface="+mn-cs"/>
              </a:rPr>
              <a:t>Question</a:t>
            </a:r>
            <a:r>
              <a:rPr lang="en-NZ" sz="1200" kern="1200" dirty="0">
                <a:solidFill>
                  <a:schemeClr val="tx1"/>
                </a:solidFill>
                <a:effectLst/>
                <a:latin typeface="+mn-lt"/>
                <a:ea typeface="+mn-ea"/>
                <a:cs typeface="+mn-cs"/>
              </a:rPr>
              <a:t> your first instinct — ask, </a:t>
            </a:r>
            <a:r>
              <a:rPr lang="en-NZ" sz="1200" i="1" kern="1200" dirty="0">
                <a:solidFill>
                  <a:schemeClr val="tx1"/>
                </a:solidFill>
                <a:effectLst/>
                <a:latin typeface="+mn-lt"/>
                <a:ea typeface="+mn-ea"/>
                <a:cs typeface="+mn-cs"/>
              </a:rPr>
              <a:t>“Why do I think this?”</a:t>
            </a:r>
            <a:endParaRPr lang="en-NZ" sz="1200" kern="1200" dirty="0">
              <a:solidFill>
                <a:schemeClr val="tx1"/>
              </a:solidFill>
              <a:effectLst/>
              <a:latin typeface="+mn-lt"/>
              <a:ea typeface="+mn-ea"/>
              <a:cs typeface="+mn-cs"/>
            </a:endParaRPr>
          </a:p>
          <a:p>
            <a:pPr lvl="0"/>
            <a:r>
              <a:rPr lang="en-NZ" sz="1200" b="1" kern="1200" dirty="0">
                <a:solidFill>
                  <a:schemeClr val="tx1"/>
                </a:solidFill>
                <a:effectLst/>
                <a:latin typeface="+mn-lt"/>
                <a:ea typeface="+mn-ea"/>
                <a:cs typeface="+mn-cs"/>
              </a:rPr>
              <a:t>Practise deliberately</a:t>
            </a:r>
            <a:r>
              <a:rPr lang="en-NZ" sz="1200" kern="1200" dirty="0">
                <a:solidFill>
                  <a:schemeClr val="tx1"/>
                </a:solidFill>
                <a:effectLst/>
                <a:latin typeface="+mn-lt"/>
                <a:ea typeface="+mn-ea"/>
                <a:cs typeface="+mn-cs"/>
              </a:rPr>
              <a:t> — the more you notice them, the more you can defend yourself.</a:t>
            </a:r>
          </a:p>
          <a:p>
            <a:r>
              <a:rPr lang="en-NZ" sz="1200" b="1" kern="1200" dirty="0">
                <a:solidFill>
                  <a:schemeClr val="tx1"/>
                </a:solidFill>
                <a:effectLst/>
                <a:latin typeface="+mn-lt"/>
                <a:ea typeface="+mn-ea"/>
                <a:cs typeface="+mn-cs"/>
              </a:rPr>
              <a:t>“Try to catch one in action today.”</a:t>
            </a:r>
          </a:p>
          <a:p>
            <a:endParaRPr lang="en-NZ" sz="1200" kern="1200" dirty="0">
              <a:solidFill>
                <a:schemeClr val="tx1"/>
              </a:solidFill>
              <a:effectLst/>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775635B8-C34F-1893-B235-84B7CC3A5BDB}"/>
              </a:ext>
            </a:extLst>
          </p:cNvPr>
          <p:cNvSpPr>
            <a:spLocks noGrp="1"/>
          </p:cNvSpPr>
          <p:nvPr>
            <p:ph type="sldNum" sz="quarter" idx="5"/>
          </p:nvPr>
        </p:nvSpPr>
        <p:spPr/>
        <p:txBody>
          <a:bodyPr/>
          <a:lstStyle/>
          <a:p>
            <a:fld id="{26A8D0B9-2C92-F044-9221-69DA6E0F681D}" type="slidenum">
              <a:rPr lang="en-BE" smtClean="0"/>
              <a:t>36</a:t>
            </a:fld>
            <a:endParaRPr lang="en-BE"/>
          </a:p>
        </p:txBody>
      </p:sp>
    </p:spTree>
    <p:extLst>
      <p:ext uri="{BB962C8B-B14F-4D97-AF65-F5344CB8AC3E}">
        <p14:creationId xmlns:p14="http://schemas.microsoft.com/office/powerpoint/2010/main" val="31108663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BCE3F8-F629-8166-AC7B-CB6EC770E2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86427F-13F4-857F-7AF6-F35B8F590C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CB9CB7-ECF0-80B8-F295-3ED314AFF37A}"/>
              </a:ext>
            </a:extLst>
          </p:cNvPr>
          <p:cNvSpPr>
            <a:spLocks noGrp="1"/>
          </p:cNvSpPr>
          <p:nvPr>
            <p:ph type="body" idx="1"/>
          </p:nvPr>
        </p:nvSpPr>
        <p:spPr/>
        <p:txBody>
          <a:bodyPr/>
          <a:lstStyle/>
          <a:p>
            <a:r>
              <a:rPr lang="en-NZ" sz="1200" kern="1200" dirty="0">
                <a:solidFill>
                  <a:schemeClr val="tx1"/>
                </a:solidFill>
                <a:effectLst/>
                <a:latin typeface="+mn-lt"/>
                <a:ea typeface="+mn-ea"/>
                <a:cs typeface="+mn-cs"/>
              </a:rPr>
              <a:t>Do you see movement? </a:t>
            </a:r>
          </a:p>
          <a:p>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You do—even though you just told your rational brain not to. </a:t>
            </a:r>
          </a:p>
          <a:p>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Cover part of the image with your hand, and the movement stops.   Proof that it’s your brain, not my slide</a:t>
            </a:r>
            <a:endParaRPr lang="en-NZ" sz="1200" b="1" kern="1200" dirty="0">
              <a:solidFill>
                <a:schemeClr val="tx1"/>
              </a:solidFill>
              <a:effectLst/>
              <a:latin typeface="+mn-lt"/>
              <a:ea typeface="+mn-ea"/>
              <a:cs typeface="+mn-cs"/>
            </a:endParaRPr>
          </a:p>
          <a:p>
            <a:endParaRPr lang="en-NZ" sz="1200" b="1" kern="1200" dirty="0">
              <a:solidFill>
                <a:schemeClr val="tx1"/>
              </a:solidFill>
              <a:effectLst/>
              <a:latin typeface="+mn-lt"/>
              <a:ea typeface="+mn-ea"/>
              <a:cs typeface="+mn-cs"/>
            </a:endParaRPr>
          </a:p>
          <a:p>
            <a:r>
              <a:rPr lang="en-NZ" sz="1200" b="1" kern="1200" dirty="0">
                <a:solidFill>
                  <a:schemeClr val="tx1"/>
                </a:solidFill>
                <a:effectLst/>
                <a:latin typeface="+mn-lt"/>
                <a:ea typeface="+mn-ea"/>
                <a:cs typeface="+mn-cs"/>
              </a:rPr>
              <a:t>Your subconscious just overrode what your conscious brain knew to be true.</a:t>
            </a:r>
          </a:p>
          <a:p>
            <a:r>
              <a:rPr lang="en-NZ" sz="1200" b="0" kern="1200" dirty="0">
                <a:solidFill>
                  <a:schemeClr val="tx1"/>
                </a:solidFill>
                <a:effectLst/>
                <a:latin typeface="+mn-lt"/>
                <a:ea typeface="+mn-ea"/>
                <a:cs typeface="+mn-cs"/>
              </a:rPr>
              <a:t>Even when you warned your conscious brain to be alert to it.   Pretty powerful, huh?   And slightly terrifying </a:t>
            </a:r>
          </a:p>
          <a:p>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Why did it do that? </a:t>
            </a:r>
            <a:r>
              <a:rPr lang="en-US" sz="1200" kern="1200" dirty="0">
                <a:solidFill>
                  <a:schemeClr val="tx1"/>
                </a:solidFill>
                <a:effectLst/>
                <a:latin typeface="+mn-lt"/>
                <a:ea typeface="+mn-ea"/>
                <a:cs typeface="+mn-cs"/>
              </a:rPr>
              <a:t>Y</a:t>
            </a:r>
            <a:r>
              <a:rPr lang="en-US" dirty="0"/>
              <a:t>our subconscious brain sees motion because it's wired for survival, not accuracy. </a:t>
            </a:r>
          </a:p>
          <a:p>
            <a:endParaRPr lang="en-US" dirty="0"/>
          </a:p>
          <a:p>
            <a:r>
              <a:rPr lang="en-US" dirty="0"/>
              <a:t>For thousands of years, seeing motion that wasn't there was safer than missing a predator that was.</a:t>
            </a:r>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And we’re still running that outdated hunter-gather processing system in today’s modern world of boardrooms and uber eats.</a:t>
            </a:r>
          </a:p>
          <a:p>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And the same brain that sees movement in static images is the one that makes 95% of your decisions.  </a:t>
            </a:r>
          </a:p>
          <a:p>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The one you take to the negotiation table. </a:t>
            </a:r>
          </a:p>
          <a:p>
            <a:endParaRPr lang="en-US" dirty="0"/>
          </a:p>
          <a:p>
            <a:r>
              <a:rPr lang="en-US" dirty="0"/>
              <a:t>A brain that can be </a:t>
            </a:r>
            <a:r>
              <a:rPr lang="en-US" b="1" dirty="0"/>
              <a:t>tricked… nudged… and steered…</a:t>
            </a:r>
            <a:r>
              <a:rPr lang="en-US" dirty="0"/>
              <a:t> without you even </a:t>
            </a:r>
            <a:r>
              <a:rPr lang="en-US" dirty="0" err="1"/>
              <a:t>realising</a:t>
            </a:r>
            <a:r>
              <a:rPr lang="en-US" dirty="0"/>
              <a:t> it.</a:t>
            </a:r>
            <a:endParaRPr lang="en-NZ" sz="1200" kern="1200" dirty="0">
              <a:solidFill>
                <a:schemeClr val="tx1"/>
              </a:solidFill>
              <a:effectLst/>
              <a:latin typeface="+mn-lt"/>
              <a:ea typeface="+mn-ea"/>
              <a:cs typeface="+mn-cs"/>
            </a:endParaRPr>
          </a:p>
          <a:p>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So if you are like most people, who associate your sense of self with your conscious brain, the ask yourself this:</a:t>
            </a:r>
          </a:p>
          <a:p>
            <a:endParaRPr lang="en-NZ" sz="1200" kern="1200" dirty="0">
              <a:solidFill>
                <a:schemeClr val="tx1"/>
              </a:solidFill>
              <a:effectLst/>
              <a:latin typeface="+mn-lt"/>
              <a:ea typeface="+mn-ea"/>
              <a:cs typeface="+mn-cs"/>
            </a:endParaRPr>
          </a:p>
          <a:p>
            <a:r>
              <a:rPr lang="en-US" dirty="0">
                <a:highlight>
                  <a:srgbClr val="FFFF00"/>
                </a:highlight>
              </a:rPr>
              <a:t>WHO OR WHAT IS REALLY IN CHARGE OF YOUR DECISIONS???</a:t>
            </a:r>
            <a:endParaRPr lang="en-NZ" sz="1200" kern="1200" dirty="0">
              <a:solidFill>
                <a:schemeClr val="tx1"/>
              </a:solidFill>
              <a:effectLst/>
              <a:latin typeface="+mn-lt"/>
              <a:ea typeface="+mn-ea"/>
              <a:cs typeface="+mn-cs"/>
            </a:endParaRPr>
          </a:p>
          <a:p>
            <a:endParaRPr lang="en-NZ" dirty="0"/>
          </a:p>
          <a:p>
            <a:r>
              <a:rPr lang="en-NZ" dirty="0"/>
              <a:t>[CLICK]</a:t>
            </a:r>
          </a:p>
        </p:txBody>
      </p:sp>
      <p:sp>
        <p:nvSpPr>
          <p:cNvPr id="4" name="Slide Number Placeholder 3">
            <a:extLst>
              <a:ext uri="{FF2B5EF4-FFF2-40B4-BE49-F238E27FC236}">
                <a16:creationId xmlns:a16="http://schemas.microsoft.com/office/drawing/2014/main" id="{189504E6-30D1-1CC7-3C11-CB8AB2563AE8}"/>
              </a:ext>
            </a:extLst>
          </p:cNvPr>
          <p:cNvSpPr>
            <a:spLocks noGrp="1"/>
          </p:cNvSpPr>
          <p:nvPr>
            <p:ph type="sldNum" sz="quarter" idx="5"/>
          </p:nvPr>
        </p:nvSpPr>
        <p:spPr/>
        <p:txBody>
          <a:bodyPr/>
          <a:lstStyle/>
          <a:p>
            <a:fld id="{26A8D0B9-2C92-F044-9221-69DA6E0F681D}" type="slidenum">
              <a:rPr lang="en-BE" smtClean="0"/>
              <a:t>4</a:t>
            </a:fld>
            <a:endParaRPr lang="en-BE"/>
          </a:p>
        </p:txBody>
      </p:sp>
    </p:spTree>
    <p:extLst>
      <p:ext uri="{BB962C8B-B14F-4D97-AF65-F5344CB8AC3E}">
        <p14:creationId xmlns:p14="http://schemas.microsoft.com/office/powerpoint/2010/main" val="29186364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F002F9-44D9-9DD8-4FF6-897BCEEAA1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B17390-6423-789F-4C87-E0C0A32796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9D459C-398A-C897-19B1-FA76628A5704}"/>
              </a:ext>
            </a:extLst>
          </p:cNvPr>
          <p:cNvSpPr>
            <a:spLocks noGrp="1"/>
          </p:cNvSpPr>
          <p:nvPr>
            <p:ph type="body" idx="1"/>
          </p:nvPr>
        </p:nvSpPr>
        <p:spPr/>
        <p:txBody>
          <a:bodyPr/>
          <a:lstStyle/>
          <a:p>
            <a:r>
              <a:rPr lang="en-US" dirty="0"/>
              <a:t>Meet your </a:t>
            </a:r>
            <a:r>
              <a:rPr lang="en-US" b="1" dirty="0"/>
              <a:t>Fast Brain</a:t>
            </a:r>
            <a:r>
              <a:rPr lang="en-US" dirty="0"/>
              <a:t> — your subconscious, your gut instinct.</a:t>
            </a:r>
          </a:p>
          <a:p>
            <a:r>
              <a:rPr lang="en-US" dirty="0"/>
              <a:t>Click 1 </a:t>
            </a:r>
          </a:p>
          <a:p>
            <a:r>
              <a:rPr lang="en-US" dirty="0"/>
              <a:t>This guy runs the show</a:t>
            </a:r>
          </a:p>
          <a:p>
            <a:r>
              <a:rPr lang="en-US" dirty="0"/>
              <a:t>It’s in charge 95% of the time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Click 2</a:t>
            </a:r>
          </a:p>
          <a:p>
            <a:r>
              <a:rPr lang="en-US" dirty="0"/>
              <a:t>It’s built for survival, so it </a:t>
            </a:r>
            <a:r>
              <a:rPr lang="en-US" b="1" dirty="0"/>
              <a:t>relies on patterns, memories, and shortcuts</a:t>
            </a:r>
            <a:r>
              <a:rPr lang="en-US" dirty="0"/>
              <a:t>. </a:t>
            </a:r>
          </a:p>
          <a:p>
            <a:r>
              <a:rPr lang="en-US" dirty="0"/>
              <a:t>It makes </a:t>
            </a:r>
            <a:r>
              <a:rPr lang="en-US" b="1" dirty="0"/>
              <a:t>snap judgments</a:t>
            </a:r>
            <a:r>
              <a:rPr lang="en-US" dirty="0"/>
              <a:t> </a:t>
            </a:r>
          </a:p>
          <a:p>
            <a:r>
              <a:rPr lang="en-US" b="1" dirty="0"/>
              <a:t>It’s Fast. Instinctive. Emotional.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It’s your Autopilot.</a:t>
            </a:r>
            <a:r>
              <a:rPr lang="en-US" dirty="0"/>
              <a:t>  Except You can’t switch it off. You can’t overrule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Click 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it’s terrifyingly fast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can process 11 million bits of information - in a second.   In one second.  And it uses that information to make quick decisions.  It </a:t>
            </a:r>
            <a:r>
              <a:rPr lang="en-US" dirty="0" err="1"/>
              <a:t>favours</a:t>
            </a:r>
            <a:r>
              <a:rPr lang="en-US" dirty="0"/>
              <a:t> speed over accuracy.   It doesn’t stop to check facts – it just takes the data in front of it and decides what to process, what to edit, what to ignore.  And if something’s missing – it will just make it up.</a:t>
            </a:r>
            <a:r>
              <a:rPr lang="en-NZ" sz="1200" kern="1200" dirty="0">
                <a:solidFill>
                  <a:schemeClr val="tx1"/>
                </a:solidFill>
                <a:effectLst/>
                <a:latin typeface="+mn-lt"/>
                <a:ea typeface="+mn-ea"/>
                <a:cs typeface="+mn-cs"/>
              </a:rPr>
              <a:t>.  It’s a bit reckless really.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kern="1200" dirty="0">
                <a:solidFill>
                  <a:schemeClr val="tx1"/>
                </a:solidFill>
                <a:effectLst/>
                <a:latin typeface="+mn-lt"/>
                <a:ea typeface="+mn-ea"/>
                <a:cs typeface="+mn-cs"/>
              </a:rPr>
              <a:t>You see, your fast brain is powered by your amygdala, your </a:t>
            </a:r>
            <a:r>
              <a:rPr lang="en-US" b="1" dirty="0"/>
              <a:t>fight-or-flight </a:t>
            </a:r>
            <a:r>
              <a:rPr lang="en-US" b="1" dirty="0" err="1"/>
              <a:t>centre</a:t>
            </a:r>
            <a:r>
              <a:rPr lang="en-US" b="1" dirty="0"/>
              <a:t> of your brain.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That primal survival wiring which kept our ancestors alive thousands of years ago hasn’t been upgraded.  It still operates today in our modern world.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scanning, detecting and reacting to threat instantly. </a:t>
            </a:r>
            <a:r>
              <a:rPr lang="en-NZ" sz="1200" kern="1200" dirty="0">
                <a:solidFill>
                  <a:schemeClr val="tx1"/>
                </a:solidFill>
                <a:effectLst/>
                <a:latin typeface="+mn-lt"/>
                <a:ea typeface="+mn-ea"/>
                <a:cs typeface="+mn-cs"/>
              </a:rPr>
              <a:t>That’s why you saw ‘movement’ in that still image earlier. It wasn’t there.  But your fast brain decided that it’s better to be wrong than eaten.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kern="1200" dirty="0">
                <a:solidFill>
                  <a:schemeClr val="tx1"/>
                </a:solidFill>
                <a:effectLst/>
                <a:latin typeface="+mn-lt"/>
                <a:ea typeface="+mn-ea"/>
                <a:cs typeface="+mn-cs"/>
              </a:rPr>
              <a:t>And this mismatch of old wiring, new world is what causes many of the cognitive biases we’ll talk about soon.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But for now, just remember that this part of your </a:t>
            </a:r>
            <a:r>
              <a:rPr lang="en-US" sz="1200" kern="1200" dirty="0">
                <a:solidFill>
                  <a:schemeClr val="tx1"/>
                </a:solidFill>
                <a:effectLst/>
                <a:latin typeface="+mn-lt"/>
                <a:ea typeface="+mn-ea"/>
                <a:cs typeface="+mn-cs"/>
              </a:rPr>
              <a:t>brain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part that can be </a:t>
            </a:r>
            <a:r>
              <a:rPr lang="en-US" sz="1200" b="1" kern="1200" dirty="0">
                <a:solidFill>
                  <a:schemeClr val="tx1"/>
                </a:solidFill>
                <a:effectLst/>
                <a:latin typeface="+mn-lt"/>
                <a:ea typeface="+mn-ea"/>
                <a:cs typeface="+mn-cs"/>
              </a:rPr>
              <a:t>tricked… nudged… and steered…</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That makes decisions without consultation,  that disregards instructions like you just gave it a few minutes ago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Is always 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And it’s that </a:t>
            </a:r>
            <a:r>
              <a:rPr lang="en-US" dirty="0"/>
              <a:t>brain that</a:t>
            </a:r>
            <a:r>
              <a:rPr lang="en-NZ" sz="1200" kern="1200" dirty="0">
                <a:solidFill>
                  <a:schemeClr val="tx1"/>
                </a:solidFill>
                <a:effectLst/>
                <a:latin typeface="+mn-lt"/>
                <a:ea typeface="+mn-ea"/>
                <a:cs typeface="+mn-cs"/>
              </a:rPr>
              <a:t> you take to the negotiation table. </a:t>
            </a:r>
          </a:p>
          <a:p>
            <a:endParaRPr lang="en-US" dirty="0"/>
          </a:p>
          <a:p>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DF199BF3-F55F-4A19-FA6C-4BE5CE7B7A92}"/>
              </a:ext>
            </a:extLst>
          </p:cNvPr>
          <p:cNvSpPr>
            <a:spLocks noGrp="1"/>
          </p:cNvSpPr>
          <p:nvPr>
            <p:ph type="sldNum" sz="quarter" idx="5"/>
          </p:nvPr>
        </p:nvSpPr>
        <p:spPr/>
        <p:txBody>
          <a:bodyPr/>
          <a:lstStyle/>
          <a:p>
            <a:fld id="{26A8D0B9-2C92-F044-9221-69DA6E0F681D}" type="slidenum">
              <a:rPr lang="en-BE" smtClean="0"/>
              <a:t>6</a:t>
            </a:fld>
            <a:endParaRPr lang="en-BE"/>
          </a:p>
        </p:txBody>
      </p:sp>
    </p:spTree>
    <p:extLst>
      <p:ext uri="{BB962C8B-B14F-4D97-AF65-F5344CB8AC3E}">
        <p14:creationId xmlns:p14="http://schemas.microsoft.com/office/powerpoint/2010/main" val="2046044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meet your </a:t>
            </a:r>
            <a:r>
              <a:rPr lang="en-US" b="1" dirty="0"/>
              <a:t>Slow Brain.  </a:t>
            </a:r>
            <a:r>
              <a:rPr lang="en-US" b="0" dirty="0"/>
              <a:t>It’s the sensible older sister</a:t>
            </a:r>
          </a:p>
          <a:p>
            <a:endParaRPr lang="en-US" b="0" dirty="0"/>
          </a:p>
          <a:p>
            <a:r>
              <a:rPr lang="en-US" b="0" dirty="0"/>
              <a:t>It’s d</a:t>
            </a:r>
            <a:r>
              <a:rPr lang="en-US" b="1" dirty="0"/>
              <a:t>eliberate, logical, process-driven but painfully slow.</a:t>
            </a:r>
          </a:p>
          <a:p>
            <a:endParaRPr lang="en-US" dirty="0"/>
          </a:p>
          <a:p>
            <a:r>
              <a:rPr lang="en-US" dirty="0"/>
              <a:t>It’s powered by your prefrontal cortex — the part in charge of planning, reasoning, self-control.</a:t>
            </a:r>
          </a:p>
          <a:p>
            <a:endParaRPr lang="en-US" dirty="0"/>
          </a:p>
          <a:p>
            <a:r>
              <a:rPr lang="en-US" dirty="0"/>
              <a:t>Its main job? Learn new tasks….</a:t>
            </a:r>
          </a:p>
          <a:p>
            <a:endParaRPr lang="en-US" dirty="0"/>
          </a:p>
          <a:p>
            <a:r>
              <a:rPr lang="en-US" dirty="0"/>
              <a:t>then hand them off to the </a:t>
            </a:r>
            <a:r>
              <a:rPr lang="en-US" b="1" dirty="0"/>
              <a:t>Fast Brain</a:t>
            </a:r>
            <a:r>
              <a:rPr lang="en-US" dirty="0"/>
              <a:t> once they’re automatic.</a:t>
            </a:r>
          </a:p>
          <a:p>
            <a:endParaRPr lang="en-US" dirty="0"/>
          </a:p>
          <a:p>
            <a:r>
              <a:rPr lang="en-US" dirty="0"/>
              <a:t>This is the brain we like to </a:t>
            </a:r>
            <a:r>
              <a:rPr lang="en-US" b="1" i="1" dirty="0"/>
              <a:t>think</a:t>
            </a:r>
            <a:r>
              <a:rPr lang="en-US" dirty="0"/>
              <a:t> we use all the time</a:t>
            </a:r>
          </a:p>
          <a:p>
            <a:endParaRPr lang="en-US" dirty="0"/>
          </a:p>
          <a:p>
            <a:r>
              <a:rPr lang="en-US" dirty="0"/>
              <a:t>The truth?   It </a:t>
            </a:r>
            <a:r>
              <a:rPr lang="en-US" b="1" dirty="0"/>
              <a:t>only shows up when absolutely necessary</a:t>
            </a:r>
            <a:r>
              <a:rPr lang="en-US" dirty="0"/>
              <a:t> — because running it constantly would </a:t>
            </a:r>
            <a:r>
              <a:rPr lang="en-US" b="1" dirty="0"/>
              <a:t>drain too much energy</a:t>
            </a:r>
            <a:r>
              <a:rPr lang="en-US" dirty="0"/>
              <a:t>.</a:t>
            </a:r>
          </a:p>
          <a:p>
            <a:endParaRPr lang="en-US" dirty="0"/>
          </a:p>
          <a:p>
            <a:r>
              <a:rPr lang="en-US" dirty="0"/>
              <a:t>So it only operates </a:t>
            </a:r>
            <a:r>
              <a:rPr lang="en-US" b="1" dirty="0"/>
              <a:t>5% of the time – </a:t>
            </a:r>
            <a:r>
              <a:rPr lang="en-US" b="0" dirty="0"/>
              <a:t>like a guest star on a long-running TV show. [Click]</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while your Fast Brain chews through 11 million bits a second, your Slow Brain can only handle about 50.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that we know these 2 characters, let’s dive into the trouble they cause through their lack of communication [Click]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6A8D0B9-2C92-F044-9221-69DA6E0F681D}" type="slidenum">
              <a:rPr lang="en-BE" smtClean="0"/>
              <a:t>7</a:t>
            </a:fld>
            <a:endParaRPr lang="en-BE"/>
          </a:p>
        </p:txBody>
      </p:sp>
    </p:spTree>
    <p:extLst>
      <p:ext uri="{BB962C8B-B14F-4D97-AF65-F5344CB8AC3E}">
        <p14:creationId xmlns:p14="http://schemas.microsoft.com/office/powerpoint/2010/main" val="4035106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26A8D0B9-2C92-F044-9221-69DA6E0F681D}" type="slidenum">
              <a:rPr lang="en-BE" smtClean="0"/>
              <a:t>8</a:t>
            </a:fld>
            <a:endParaRPr lang="en-BE"/>
          </a:p>
        </p:txBody>
      </p:sp>
    </p:spTree>
    <p:extLst>
      <p:ext uri="{BB962C8B-B14F-4D97-AF65-F5344CB8AC3E}">
        <p14:creationId xmlns:p14="http://schemas.microsoft.com/office/powerpoint/2010/main" val="28514384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45E41-39A4-861E-CE89-9C4224EA22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298100-B02E-2A06-BE4D-8F89C44F61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9FF9C3-6753-72F8-A6DA-CAF7DE2EA701}"/>
              </a:ext>
            </a:extLst>
          </p:cNvPr>
          <p:cNvSpPr>
            <a:spLocks noGrp="1"/>
          </p:cNvSpPr>
          <p:nvPr>
            <p:ph type="body" idx="1"/>
          </p:nvPr>
        </p:nvSpPr>
        <p:spPr/>
        <p:txBody>
          <a:bodyPr/>
          <a:lstStyle/>
          <a:p>
            <a:r>
              <a:rPr lang="en-US" dirty="0"/>
              <a:t>Those snap decisions your Fast Brain makes? They’re not random.</a:t>
            </a:r>
          </a:p>
          <a:p>
            <a:endParaRPr lang="en-US" dirty="0"/>
          </a:p>
          <a:p>
            <a:r>
              <a:rPr lang="en-US" dirty="0"/>
              <a:t>They follow patterns. Your brain takes the same shortcuts as everyone else — over and over.</a:t>
            </a:r>
          </a:p>
          <a:p>
            <a:endParaRPr lang="en-US" dirty="0"/>
          </a:p>
          <a:p>
            <a:r>
              <a:rPr lang="en-US" dirty="0"/>
              <a:t>Psychologists call these shortcuts </a:t>
            </a:r>
            <a:r>
              <a:rPr lang="en-US" i="1" dirty="0"/>
              <a:t>cognitive biases</a:t>
            </a:r>
            <a:r>
              <a:rPr lang="en-US" dirty="0"/>
              <a:t>.</a:t>
            </a:r>
          </a:p>
          <a:p>
            <a:endParaRPr lang="en-US" dirty="0"/>
          </a:p>
          <a:p>
            <a:r>
              <a:rPr lang="en-US" dirty="0"/>
              <a:t>And because we all share them, they make us… predictably irrational.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4417892A-D2DE-8E8E-69F8-A16D32597F7E}"/>
              </a:ext>
            </a:extLst>
          </p:cNvPr>
          <p:cNvSpPr>
            <a:spLocks noGrp="1"/>
          </p:cNvSpPr>
          <p:nvPr>
            <p:ph type="sldNum" sz="quarter" idx="5"/>
          </p:nvPr>
        </p:nvSpPr>
        <p:spPr/>
        <p:txBody>
          <a:bodyPr/>
          <a:lstStyle/>
          <a:p>
            <a:fld id="{26A8D0B9-2C92-F044-9221-69DA6E0F681D}" type="slidenum">
              <a:rPr lang="en-BE" smtClean="0"/>
              <a:t>9</a:t>
            </a:fld>
            <a:endParaRPr lang="en-BE"/>
          </a:p>
        </p:txBody>
      </p:sp>
    </p:spTree>
    <p:extLst>
      <p:ext uri="{BB962C8B-B14F-4D97-AF65-F5344CB8AC3E}">
        <p14:creationId xmlns:p14="http://schemas.microsoft.com/office/powerpoint/2010/main" val="13889985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100E7A-F934-9B80-3DF1-A0CB647494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D77E0D-83FF-1D3A-3ED2-40CE7B44FF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313E94-BD85-DA6B-8B95-6CA9E5355571}"/>
              </a:ext>
            </a:extLst>
          </p:cNvPr>
          <p:cNvSpPr>
            <a:spLocks noGrp="1"/>
          </p:cNvSpPr>
          <p:nvPr>
            <p:ph type="body" idx="1"/>
          </p:nvPr>
        </p:nvSpPr>
        <p:spPr/>
        <p:txBody>
          <a:bodyPr/>
          <a:lstStyle/>
          <a:p>
            <a:r>
              <a:rPr lang="en-US" dirty="0"/>
              <a:t>Here is the official codex of </a:t>
            </a:r>
            <a:r>
              <a:rPr lang="en-US" dirty="0" err="1"/>
              <a:t>recognised</a:t>
            </a:r>
            <a:r>
              <a:rPr lang="en-US" dirty="0"/>
              <a:t> cognitive biases - </a:t>
            </a:r>
            <a:r>
              <a:rPr lang="en-US" b="0" dirty="0"/>
              <a:t>over 400 of them.   </a:t>
            </a:r>
          </a:p>
          <a:p>
            <a:endParaRPr lang="en-US" b="0" dirty="0"/>
          </a:p>
          <a:p>
            <a:r>
              <a:rPr lang="en-US" b="0" dirty="0"/>
              <a:t>But don’t freak out, we only need to focus on a handful — the ones that consistently appear at the negotiation table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endParaRPr lang="en-US" dirty="0"/>
          </a:p>
          <a:p>
            <a:r>
              <a:rPr lang="en-US" dirty="0"/>
              <a:t>Today we’ll focus on 3 big areas – Anchoring, Loss Aversion and Choice Architecture</a:t>
            </a:r>
          </a:p>
          <a:p>
            <a:endParaRPr lang="en-US" dirty="0"/>
          </a:p>
          <a:p>
            <a:r>
              <a:rPr lang="en-US" dirty="0"/>
              <a:t>What matters to you as negotiators is being aware of these biases — knowing how to </a:t>
            </a:r>
            <a:r>
              <a:rPr lang="en-US" b="1" dirty="0"/>
              <a:t>spot them, use them, and defend against them</a:t>
            </a:r>
            <a:r>
              <a:rPr lang="en-US" dirty="0"/>
              <a:t>. [PAUSE]</a:t>
            </a:r>
          </a:p>
          <a:p>
            <a:endParaRPr lang="en-US" dirty="0"/>
          </a:p>
          <a:p>
            <a:endParaRPr lang="en-NZ" dirty="0"/>
          </a:p>
          <a:p>
            <a:endParaRPr lang="en-NZ" dirty="0"/>
          </a:p>
          <a:p>
            <a:endParaRPr lang="en-NZ" dirty="0"/>
          </a:p>
          <a:p>
            <a:br>
              <a:rPr lang="en-NZ" sz="1200" kern="1200" dirty="0">
                <a:solidFill>
                  <a:schemeClr val="tx1"/>
                </a:solidFill>
                <a:effectLst/>
                <a:latin typeface="+mn-lt"/>
                <a:ea typeface="+mn-ea"/>
                <a:cs typeface="+mn-cs"/>
              </a:rPr>
            </a:br>
            <a:endParaRPr lang="en-US" dirty="0"/>
          </a:p>
          <a:p>
            <a:endParaRPr lang="en-NZ" dirty="0"/>
          </a:p>
        </p:txBody>
      </p:sp>
      <p:sp>
        <p:nvSpPr>
          <p:cNvPr id="4" name="Slide Number Placeholder 3">
            <a:extLst>
              <a:ext uri="{FF2B5EF4-FFF2-40B4-BE49-F238E27FC236}">
                <a16:creationId xmlns:a16="http://schemas.microsoft.com/office/drawing/2014/main" id="{9AB27EA2-A84C-624D-EB12-0DAC04B7BEFE}"/>
              </a:ext>
            </a:extLst>
          </p:cNvPr>
          <p:cNvSpPr>
            <a:spLocks noGrp="1"/>
          </p:cNvSpPr>
          <p:nvPr>
            <p:ph type="sldNum" sz="quarter" idx="5"/>
          </p:nvPr>
        </p:nvSpPr>
        <p:spPr/>
        <p:txBody>
          <a:bodyPr/>
          <a:lstStyle/>
          <a:p>
            <a:fld id="{26A8D0B9-2C92-F044-9221-69DA6E0F681D}" type="slidenum">
              <a:rPr lang="en-BE" smtClean="0"/>
              <a:t>10</a:t>
            </a:fld>
            <a:endParaRPr lang="en-BE"/>
          </a:p>
        </p:txBody>
      </p:sp>
    </p:spTree>
    <p:extLst>
      <p:ext uri="{BB962C8B-B14F-4D97-AF65-F5344CB8AC3E}">
        <p14:creationId xmlns:p14="http://schemas.microsoft.com/office/powerpoint/2010/main" val="16229783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ABE73-49C7-AD7A-026F-8C9C701183EF}"/>
              </a:ext>
            </a:extLst>
          </p:cNvPr>
          <p:cNvSpPr>
            <a:spLocks noGrp="1"/>
          </p:cNvSpPr>
          <p:nvPr>
            <p:ph type="ctrTitle"/>
          </p:nvPr>
        </p:nvSpPr>
        <p:spPr>
          <a:xfrm>
            <a:off x="1524000" y="1122363"/>
            <a:ext cx="9144000" cy="2387600"/>
          </a:xfrm>
        </p:spPr>
        <p:txBody>
          <a:bodyPr anchor="b"/>
          <a:lstStyle>
            <a:lvl1pPr algn="ctr">
              <a:defRPr sz="6000">
                <a:solidFill>
                  <a:schemeClr val="accent3"/>
                </a:solidFill>
              </a:defRPr>
            </a:lvl1pPr>
          </a:lstStyle>
          <a:p>
            <a:r>
              <a:rPr lang="en-GB"/>
              <a:t>Click to edit Master title style</a:t>
            </a:r>
            <a:endParaRPr lang="en-BE"/>
          </a:p>
        </p:txBody>
      </p:sp>
      <p:sp>
        <p:nvSpPr>
          <p:cNvPr id="3" name="Subtitle 2">
            <a:extLst>
              <a:ext uri="{FF2B5EF4-FFF2-40B4-BE49-F238E27FC236}">
                <a16:creationId xmlns:a16="http://schemas.microsoft.com/office/drawing/2014/main" id="{1BE616FE-EF9C-4F01-3A27-DD424645BE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BE"/>
          </a:p>
        </p:txBody>
      </p:sp>
    </p:spTree>
    <p:extLst>
      <p:ext uri="{BB962C8B-B14F-4D97-AF65-F5344CB8AC3E}">
        <p14:creationId xmlns:p14="http://schemas.microsoft.com/office/powerpoint/2010/main" val="35566420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42" presetClass="entr" presetSubtype="0" fill="hold" nodeType="withEffect">
                  <p:stCondLst>
                    <p:cond delay="20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anner Ed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ABE73-49C7-AD7A-026F-8C9C701183EF}"/>
              </a:ext>
            </a:extLst>
          </p:cNvPr>
          <p:cNvSpPr>
            <a:spLocks noGrp="1"/>
          </p:cNvSpPr>
          <p:nvPr>
            <p:ph type="ctrTitle"/>
          </p:nvPr>
        </p:nvSpPr>
        <p:spPr>
          <a:xfrm>
            <a:off x="2101932" y="669355"/>
            <a:ext cx="8566068" cy="735232"/>
          </a:xfrm>
        </p:spPr>
        <p:txBody>
          <a:bodyPr anchor="b">
            <a:normAutofit/>
          </a:bodyPr>
          <a:lstStyle>
            <a:lvl1pPr algn="ctr">
              <a:defRPr sz="4400">
                <a:solidFill>
                  <a:schemeClr val="accent3"/>
                </a:solidFill>
              </a:defRPr>
            </a:lvl1pPr>
          </a:lstStyle>
          <a:p>
            <a:r>
              <a:rPr lang="en-GB" dirty="0"/>
              <a:t>Click to edit Master title style</a:t>
            </a:r>
            <a:endParaRPr lang="en-BE" dirty="0"/>
          </a:p>
        </p:txBody>
      </p:sp>
      <p:sp>
        <p:nvSpPr>
          <p:cNvPr id="4" name="Text Placeholder 4">
            <a:extLst>
              <a:ext uri="{FF2B5EF4-FFF2-40B4-BE49-F238E27FC236}">
                <a16:creationId xmlns:a16="http://schemas.microsoft.com/office/drawing/2014/main" id="{D8211965-A4D4-41BA-C9ED-EFDD3A7BA02C}"/>
              </a:ext>
            </a:extLst>
          </p:cNvPr>
          <p:cNvSpPr>
            <a:spLocks noGrp="1"/>
          </p:cNvSpPr>
          <p:nvPr>
            <p:ph type="body" sz="quarter" idx="11" hasCustomPrompt="1"/>
          </p:nvPr>
        </p:nvSpPr>
        <p:spPr>
          <a:xfrm>
            <a:off x="2101932" y="1404587"/>
            <a:ext cx="8566068" cy="611574"/>
          </a:xfrm>
        </p:spPr>
        <p:txBody>
          <a:bodyPr>
            <a:normAutofit/>
          </a:bodyPr>
          <a:lstStyle>
            <a:lvl1pPr marL="0" indent="0" algn="ctr">
              <a:buNone/>
              <a:defRPr sz="1400" b="0" i="0">
                <a:latin typeface="Aptos Light" panose="020B00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GB" dirty="0"/>
              <a:t>Add your slide content here</a:t>
            </a:r>
            <a:endParaRPr lang="en-BE" dirty="0"/>
          </a:p>
        </p:txBody>
      </p:sp>
      <p:sp>
        <p:nvSpPr>
          <p:cNvPr id="5" name="Frame 4">
            <a:extLst>
              <a:ext uri="{FF2B5EF4-FFF2-40B4-BE49-F238E27FC236}">
                <a16:creationId xmlns:a16="http://schemas.microsoft.com/office/drawing/2014/main" id="{28FDE9A3-E1A9-0213-E02E-8C0F15734C14}"/>
              </a:ext>
            </a:extLst>
          </p:cNvPr>
          <p:cNvSpPr/>
          <p:nvPr userDrawn="1"/>
        </p:nvSpPr>
        <p:spPr>
          <a:xfrm>
            <a:off x="0" y="0"/>
            <a:ext cx="12192000" cy="6858000"/>
          </a:xfrm>
          <a:prstGeom prst="frame">
            <a:avLst>
              <a:gd name="adj1" fmla="val 456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solidFill>
                <a:schemeClr val="tx1"/>
              </a:solidFill>
            </a:endParaRPr>
          </a:p>
        </p:txBody>
      </p:sp>
    </p:spTree>
    <p:extLst>
      <p:ext uri="{BB962C8B-B14F-4D97-AF65-F5344CB8AC3E}">
        <p14:creationId xmlns:p14="http://schemas.microsoft.com/office/powerpoint/2010/main" val="9745134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000"/>
                                        <p:tgtEl>
                                          <p:spTgt spid="4">
                                            <p:txEl>
                                              <p:pRg st="0" end="0"/>
                                            </p:txEl>
                                          </p:spTgt>
                                        </p:tgtEl>
                                      </p:cBhvr>
                                    </p:animEffect>
                                    <p:anim calcmode="lin" valueType="num">
                                      <p:cBhvr>
                                        <p:cTn id="1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tmplLst>
          <p:tmpl lvl="1">
            <p:tnLst>
              <p:par>
                <p:cTn presetID="42" presetClass="entr" presetSubtype="0" fill="hold" nodeType="withEffect">
                  <p:stCondLst>
                    <p:cond delay="200"/>
                  </p:stCondLst>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anim calcmode="lin" valueType="num">
                      <p:cBhvr>
                        <p:cTn dur="1000" fill="hold"/>
                        <p:tgtEl>
                          <p:spTgt spid="4"/>
                        </p:tgtEl>
                        <p:attrNameLst>
                          <p:attrName>ppt_x</p:attrName>
                        </p:attrNameLst>
                      </p:cBhvr>
                      <p:tavLst>
                        <p:tav tm="0">
                          <p:val>
                            <p:strVal val="#ppt_x"/>
                          </p:val>
                        </p:tav>
                        <p:tav tm="100000">
                          <p:val>
                            <p:strVal val="#ppt_x"/>
                          </p:val>
                        </p:tav>
                      </p:tavLst>
                    </p:anim>
                    <p:anim calcmode="lin" valueType="num">
                      <p:cBhvr>
                        <p:cTn dur="1000" fill="hold"/>
                        <p:tgtEl>
                          <p:spTgt spid="4"/>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anner Stroke">
    <p:bg>
      <p:bgPr>
        <a:solidFill>
          <a:schemeClr val="accent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8BC29A0-7BD1-7D5F-CA9C-6F4FF4EE263D}"/>
              </a:ext>
            </a:extLst>
          </p:cNvPr>
          <p:cNvSpPr/>
          <p:nvPr userDrawn="1"/>
        </p:nvSpPr>
        <p:spPr>
          <a:xfrm>
            <a:off x="1436076" y="0"/>
            <a:ext cx="3598983"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 name="Picture Placeholder 11">
            <a:extLst>
              <a:ext uri="{FF2B5EF4-FFF2-40B4-BE49-F238E27FC236}">
                <a16:creationId xmlns:a16="http://schemas.microsoft.com/office/drawing/2014/main" id="{FD6FE00A-20B8-24E2-D6A7-57FB437B44E2}"/>
              </a:ext>
            </a:extLst>
          </p:cNvPr>
          <p:cNvSpPr>
            <a:spLocks noGrp="1"/>
          </p:cNvSpPr>
          <p:nvPr>
            <p:ph type="pic" sz="quarter" idx="10"/>
          </p:nvPr>
        </p:nvSpPr>
        <p:spPr>
          <a:xfrm>
            <a:off x="845799" y="2068441"/>
            <a:ext cx="4734768" cy="2656814"/>
          </a:xfrm>
          <a:prstGeom prst="roundRect">
            <a:avLst>
              <a:gd name="adj" fmla="val 0"/>
            </a:avLst>
          </a:prstGeom>
          <a:pattFill prst="pct5">
            <a:fgClr>
              <a:schemeClr val="accent1"/>
            </a:fgClr>
            <a:bgClr>
              <a:schemeClr val="accent2"/>
            </a:bgClr>
          </a:pattFill>
        </p:spPr>
        <p:txBody>
          <a:bodyPr vert="horz" lIns="91440" tIns="45720" rIns="91440" bIns="45720" rtlCol="0">
            <a:normAutofit/>
          </a:bodyPr>
          <a:lstStyle>
            <a:lvl1pPr>
              <a:defRPr lang="en-BE" sz="1400" dirty="0">
                <a:solidFill>
                  <a:schemeClr val="accent2">
                    <a:alpha val="0"/>
                  </a:schemeClr>
                </a:solidFill>
              </a:defRPr>
            </a:lvl1pPr>
          </a:lstStyle>
          <a:p>
            <a:pPr lvl="0"/>
            <a:endParaRPr lang="en-BE" dirty="0"/>
          </a:p>
        </p:txBody>
      </p:sp>
      <p:sp>
        <p:nvSpPr>
          <p:cNvPr id="4" name="Title 1">
            <a:extLst>
              <a:ext uri="{FF2B5EF4-FFF2-40B4-BE49-F238E27FC236}">
                <a16:creationId xmlns:a16="http://schemas.microsoft.com/office/drawing/2014/main" id="{C89725A3-16DD-737C-4412-59D5BD217767}"/>
              </a:ext>
            </a:extLst>
          </p:cNvPr>
          <p:cNvSpPr>
            <a:spLocks noGrp="1"/>
          </p:cNvSpPr>
          <p:nvPr>
            <p:ph type="ctrTitle"/>
          </p:nvPr>
        </p:nvSpPr>
        <p:spPr>
          <a:xfrm>
            <a:off x="6658710" y="1087194"/>
            <a:ext cx="4876798" cy="2387600"/>
          </a:xfrm>
        </p:spPr>
        <p:txBody>
          <a:bodyPr anchor="b">
            <a:normAutofit/>
          </a:bodyPr>
          <a:lstStyle>
            <a:lvl1pPr algn="l">
              <a:defRPr sz="4400">
                <a:solidFill>
                  <a:schemeClr val="accent3"/>
                </a:solidFill>
              </a:defRPr>
            </a:lvl1pPr>
          </a:lstStyle>
          <a:p>
            <a:r>
              <a:rPr lang="en-GB"/>
              <a:t>Click to edit Master title style</a:t>
            </a:r>
            <a:endParaRPr lang="en-BE"/>
          </a:p>
        </p:txBody>
      </p:sp>
      <p:sp>
        <p:nvSpPr>
          <p:cNvPr id="5" name="Text Placeholder 4">
            <a:extLst>
              <a:ext uri="{FF2B5EF4-FFF2-40B4-BE49-F238E27FC236}">
                <a16:creationId xmlns:a16="http://schemas.microsoft.com/office/drawing/2014/main" id="{A782C7ED-610E-BD73-9E54-00B9CFA9C749}"/>
              </a:ext>
            </a:extLst>
          </p:cNvPr>
          <p:cNvSpPr>
            <a:spLocks noGrp="1"/>
          </p:cNvSpPr>
          <p:nvPr>
            <p:ph type="body" sz="quarter" idx="11" hasCustomPrompt="1"/>
          </p:nvPr>
        </p:nvSpPr>
        <p:spPr>
          <a:xfrm>
            <a:off x="6658099" y="3628292"/>
            <a:ext cx="4876798" cy="1939925"/>
          </a:xfrm>
        </p:spPr>
        <p:txBody>
          <a:bodyPr>
            <a:normAutofit/>
          </a:bodyPr>
          <a:lstStyle>
            <a:lvl1pPr marL="0" indent="0">
              <a:buNone/>
              <a:defRPr sz="1400" b="0" i="0">
                <a:latin typeface="Aptos Light" panose="020B00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GB" dirty="0"/>
              <a:t>Add your slide content here</a:t>
            </a:r>
            <a:endParaRPr lang="en-BE" dirty="0"/>
          </a:p>
        </p:txBody>
      </p:sp>
    </p:spTree>
    <p:extLst>
      <p:ext uri="{BB962C8B-B14F-4D97-AF65-F5344CB8AC3E}">
        <p14:creationId xmlns:p14="http://schemas.microsoft.com/office/powerpoint/2010/main" val="41412317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4" grpId="0"/>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s 01">
    <p:spTree>
      <p:nvGrpSpPr>
        <p:cNvPr id="1" name=""/>
        <p:cNvGrpSpPr/>
        <p:nvPr/>
      </p:nvGrpSpPr>
      <p:grpSpPr>
        <a:xfrm>
          <a:off x="0" y="0"/>
          <a:ext cx="0" cy="0"/>
          <a:chOff x="0" y="0"/>
          <a:chExt cx="0" cy="0"/>
        </a:xfrm>
      </p:grpSpPr>
      <p:sp>
        <p:nvSpPr>
          <p:cNvPr id="3" name="Picture Placeholder 11">
            <a:extLst>
              <a:ext uri="{FF2B5EF4-FFF2-40B4-BE49-F238E27FC236}">
                <a16:creationId xmlns:a16="http://schemas.microsoft.com/office/drawing/2014/main" id="{36A7F756-A2CE-84DC-0221-71DBA37317A6}"/>
              </a:ext>
            </a:extLst>
          </p:cNvPr>
          <p:cNvSpPr>
            <a:spLocks noGrp="1"/>
          </p:cNvSpPr>
          <p:nvPr>
            <p:ph type="pic" sz="quarter" idx="12"/>
          </p:nvPr>
        </p:nvSpPr>
        <p:spPr>
          <a:xfrm>
            <a:off x="1524000" y="1625247"/>
            <a:ext cx="9143999" cy="3275596"/>
          </a:xfrm>
          <a:prstGeom prst="roundRect">
            <a:avLst>
              <a:gd name="adj" fmla="val 0"/>
            </a:avLst>
          </a:prstGeom>
          <a:pattFill prst="pct5">
            <a:fgClr>
              <a:schemeClr val="accent1"/>
            </a:fgClr>
            <a:bgClr>
              <a:schemeClr val="accent2"/>
            </a:bgClr>
          </a:pattFill>
        </p:spPr>
        <p:txBody>
          <a:bodyPr vert="horz" lIns="91440" tIns="45720" rIns="91440" bIns="45720" rtlCol="0">
            <a:normAutofit/>
          </a:bodyPr>
          <a:lstStyle>
            <a:lvl1pPr>
              <a:defRPr lang="en-BE" sz="1400">
                <a:solidFill>
                  <a:schemeClr val="accent2">
                    <a:alpha val="0"/>
                  </a:schemeClr>
                </a:solidFill>
              </a:defRPr>
            </a:lvl1pPr>
          </a:lstStyle>
          <a:p>
            <a:pPr lvl="0"/>
            <a:endParaRPr lang="en-BE"/>
          </a:p>
        </p:txBody>
      </p:sp>
      <p:sp>
        <p:nvSpPr>
          <p:cNvPr id="8" name="Title 1">
            <a:extLst>
              <a:ext uri="{FF2B5EF4-FFF2-40B4-BE49-F238E27FC236}">
                <a16:creationId xmlns:a16="http://schemas.microsoft.com/office/drawing/2014/main" id="{D507ABD8-20FE-F7F8-F5FF-D99A8EB19958}"/>
              </a:ext>
            </a:extLst>
          </p:cNvPr>
          <p:cNvSpPr>
            <a:spLocks noGrp="1"/>
          </p:cNvSpPr>
          <p:nvPr>
            <p:ph type="ctrTitle"/>
          </p:nvPr>
        </p:nvSpPr>
        <p:spPr>
          <a:xfrm>
            <a:off x="1524000" y="525517"/>
            <a:ext cx="9144000" cy="735232"/>
          </a:xfrm>
        </p:spPr>
        <p:txBody>
          <a:bodyPr anchor="b">
            <a:normAutofit/>
          </a:bodyPr>
          <a:lstStyle>
            <a:lvl1pPr algn="ctr">
              <a:defRPr sz="4400">
                <a:solidFill>
                  <a:schemeClr val="accent3"/>
                </a:solidFill>
              </a:defRPr>
            </a:lvl1pPr>
          </a:lstStyle>
          <a:p>
            <a:r>
              <a:rPr lang="en-GB"/>
              <a:t>Click to edit Master title style</a:t>
            </a:r>
            <a:endParaRPr lang="en-BE"/>
          </a:p>
        </p:txBody>
      </p:sp>
    </p:spTree>
    <p:extLst>
      <p:ext uri="{BB962C8B-B14F-4D97-AF65-F5344CB8AC3E}">
        <p14:creationId xmlns:p14="http://schemas.microsoft.com/office/powerpoint/2010/main" val="17166634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s 02">
    <p:spTree>
      <p:nvGrpSpPr>
        <p:cNvPr id="1" name=""/>
        <p:cNvGrpSpPr/>
        <p:nvPr/>
      </p:nvGrpSpPr>
      <p:grpSpPr>
        <a:xfrm>
          <a:off x="0" y="0"/>
          <a:ext cx="0" cy="0"/>
          <a:chOff x="0" y="0"/>
          <a:chExt cx="0" cy="0"/>
        </a:xfrm>
      </p:grpSpPr>
      <p:sp>
        <p:nvSpPr>
          <p:cNvPr id="3" name="Picture Placeholder 11">
            <a:extLst>
              <a:ext uri="{FF2B5EF4-FFF2-40B4-BE49-F238E27FC236}">
                <a16:creationId xmlns:a16="http://schemas.microsoft.com/office/drawing/2014/main" id="{36A7F756-A2CE-84DC-0221-71DBA37317A6}"/>
              </a:ext>
            </a:extLst>
          </p:cNvPr>
          <p:cNvSpPr>
            <a:spLocks noGrp="1"/>
          </p:cNvSpPr>
          <p:nvPr>
            <p:ph type="pic" sz="quarter" idx="12"/>
          </p:nvPr>
        </p:nvSpPr>
        <p:spPr>
          <a:xfrm>
            <a:off x="1524001" y="1625247"/>
            <a:ext cx="4329546" cy="3275596"/>
          </a:xfrm>
          <a:prstGeom prst="roundRect">
            <a:avLst>
              <a:gd name="adj" fmla="val 0"/>
            </a:avLst>
          </a:prstGeom>
          <a:pattFill prst="pct5">
            <a:fgClr>
              <a:schemeClr val="accent1"/>
            </a:fgClr>
            <a:bgClr>
              <a:schemeClr val="accent2"/>
            </a:bgClr>
          </a:pattFill>
        </p:spPr>
        <p:txBody>
          <a:bodyPr vert="horz" lIns="91440" tIns="45720" rIns="91440" bIns="45720" rtlCol="0">
            <a:normAutofit/>
          </a:bodyPr>
          <a:lstStyle>
            <a:lvl1pPr>
              <a:defRPr lang="en-BE" sz="1400">
                <a:solidFill>
                  <a:schemeClr val="accent2">
                    <a:alpha val="0"/>
                  </a:schemeClr>
                </a:solidFill>
              </a:defRPr>
            </a:lvl1pPr>
          </a:lstStyle>
          <a:p>
            <a:pPr lvl="0"/>
            <a:endParaRPr lang="en-BE"/>
          </a:p>
        </p:txBody>
      </p:sp>
      <p:sp>
        <p:nvSpPr>
          <p:cNvPr id="4" name="Picture Placeholder 11">
            <a:extLst>
              <a:ext uri="{FF2B5EF4-FFF2-40B4-BE49-F238E27FC236}">
                <a16:creationId xmlns:a16="http://schemas.microsoft.com/office/drawing/2014/main" id="{4FA1D670-2656-CD0C-647E-542A25B655D3}"/>
              </a:ext>
            </a:extLst>
          </p:cNvPr>
          <p:cNvSpPr>
            <a:spLocks noGrp="1"/>
          </p:cNvSpPr>
          <p:nvPr>
            <p:ph type="pic" sz="quarter" idx="13"/>
          </p:nvPr>
        </p:nvSpPr>
        <p:spPr>
          <a:xfrm>
            <a:off x="6338455" y="1625247"/>
            <a:ext cx="4329546" cy="3275596"/>
          </a:xfrm>
          <a:prstGeom prst="roundRect">
            <a:avLst>
              <a:gd name="adj" fmla="val 0"/>
            </a:avLst>
          </a:prstGeom>
          <a:pattFill prst="pct5">
            <a:fgClr>
              <a:schemeClr val="accent1"/>
            </a:fgClr>
            <a:bgClr>
              <a:schemeClr val="accent2"/>
            </a:bgClr>
          </a:pattFill>
        </p:spPr>
        <p:txBody>
          <a:bodyPr vert="horz" lIns="91440" tIns="45720" rIns="91440" bIns="45720" rtlCol="0">
            <a:normAutofit/>
          </a:bodyPr>
          <a:lstStyle>
            <a:lvl1pPr>
              <a:defRPr lang="en-BE" sz="1400">
                <a:solidFill>
                  <a:schemeClr val="accent2">
                    <a:alpha val="0"/>
                  </a:schemeClr>
                </a:solidFill>
              </a:defRPr>
            </a:lvl1pPr>
          </a:lstStyle>
          <a:p>
            <a:pPr lvl="0"/>
            <a:endParaRPr lang="en-BE"/>
          </a:p>
        </p:txBody>
      </p:sp>
      <p:sp>
        <p:nvSpPr>
          <p:cNvPr id="8" name="Title 1">
            <a:extLst>
              <a:ext uri="{FF2B5EF4-FFF2-40B4-BE49-F238E27FC236}">
                <a16:creationId xmlns:a16="http://schemas.microsoft.com/office/drawing/2014/main" id="{D507ABD8-20FE-F7F8-F5FF-D99A8EB19958}"/>
              </a:ext>
            </a:extLst>
          </p:cNvPr>
          <p:cNvSpPr>
            <a:spLocks noGrp="1"/>
          </p:cNvSpPr>
          <p:nvPr>
            <p:ph type="ctrTitle"/>
          </p:nvPr>
        </p:nvSpPr>
        <p:spPr>
          <a:xfrm>
            <a:off x="1524000" y="525517"/>
            <a:ext cx="9144000" cy="735232"/>
          </a:xfrm>
        </p:spPr>
        <p:txBody>
          <a:bodyPr anchor="b">
            <a:normAutofit/>
          </a:bodyPr>
          <a:lstStyle>
            <a:lvl1pPr algn="ctr">
              <a:defRPr sz="4400">
                <a:solidFill>
                  <a:schemeClr val="accent3"/>
                </a:solidFill>
              </a:defRPr>
            </a:lvl1pPr>
          </a:lstStyle>
          <a:p>
            <a:r>
              <a:rPr lang="en-GB"/>
              <a:t>Click to edit Master title style</a:t>
            </a:r>
            <a:endParaRPr lang="en-BE"/>
          </a:p>
        </p:txBody>
      </p:sp>
    </p:spTree>
    <p:extLst>
      <p:ext uri="{BB962C8B-B14F-4D97-AF65-F5344CB8AC3E}">
        <p14:creationId xmlns:p14="http://schemas.microsoft.com/office/powerpoint/2010/main" val="10029429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s 03">
    <p:spTree>
      <p:nvGrpSpPr>
        <p:cNvPr id="1" name=""/>
        <p:cNvGrpSpPr/>
        <p:nvPr/>
      </p:nvGrpSpPr>
      <p:grpSpPr>
        <a:xfrm>
          <a:off x="0" y="0"/>
          <a:ext cx="0" cy="0"/>
          <a:chOff x="0" y="0"/>
          <a:chExt cx="0" cy="0"/>
        </a:xfrm>
      </p:grpSpPr>
      <p:sp>
        <p:nvSpPr>
          <p:cNvPr id="3" name="Picture Placeholder 11">
            <a:extLst>
              <a:ext uri="{FF2B5EF4-FFF2-40B4-BE49-F238E27FC236}">
                <a16:creationId xmlns:a16="http://schemas.microsoft.com/office/drawing/2014/main" id="{36A7F756-A2CE-84DC-0221-71DBA37317A6}"/>
              </a:ext>
            </a:extLst>
          </p:cNvPr>
          <p:cNvSpPr>
            <a:spLocks noGrp="1"/>
          </p:cNvSpPr>
          <p:nvPr>
            <p:ph type="pic" sz="quarter" idx="12"/>
          </p:nvPr>
        </p:nvSpPr>
        <p:spPr>
          <a:xfrm>
            <a:off x="1524000" y="1625247"/>
            <a:ext cx="2671935" cy="3275596"/>
          </a:xfrm>
          <a:prstGeom prst="roundRect">
            <a:avLst>
              <a:gd name="adj" fmla="val 0"/>
            </a:avLst>
          </a:prstGeom>
          <a:pattFill prst="pct5">
            <a:fgClr>
              <a:schemeClr val="accent1"/>
            </a:fgClr>
            <a:bgClr>
              <a:schemeClr val="accent2"/>
            </a:bgClr>
          </a:pattFill>
        </p:spPr>
        <p:txBody>
          <a:bodyPr vert="horz" lIns="91440" tIns="45720" rIns="91440" bIns="45720" rtlCol="0">
            <a:normAutofit/>
          </a:bodyPr>
          <a:lstStyle>
            <a:lvl1pPr>
              <a:defRPr lang="en-BE" sz="1400">
                <a:solidFill>
                  <a:schemeClr val="accent2">
                    <a:alpha val="0"/>
                  </a:schemeClr>
                </a:solidFill>
              </a:defRPr>
            </a:lvl1pPr>
          </a:lstStyle>
          <a:p>
            <a:pPr lvl="0"/>
            <a:endParaRPr lang="en-BE"/>
          </a:p>
        </p:txBody>
      </p:sp>
      <p:sp>
        <p:nvSpPr>
          <p:cNvPr id="4" name="Picture Placeholder 11">
            <a:extLst>
              <a:ext uri="{FF2B5EF4-FFF2-40B4-BE49-F238E27FC236}">
                <a16:creationId xmlns:a16="http://schemas.microsoft.com/office/drawing/2014/main" id="{4FA1D670-2656-CD0C-647E-542A25B655D3}"/>
              </a:ext>
            </a:extLst>
          </p:cNvPr>
          <p:cNvSpPr>
            <a:spLocks noGrp="1"/>
          </p:cNvSpPr>
          <p:nvPr>
            <p:ph type="pic" sz="quarter" idx="13"/>
          </p:nvPr>
        </p:nvSpPr>
        <p:spPr>
          <a:xfrm>
            <a:off x="4760032" y="1625247"/>
            <a:ext cx="2671935" cy="3275596"/>
          </a:xfrm>
          <a:prstGeom prst="roundRect">
            <a:avLst>
              <a:gd name="adj" fmla="val 0"/>
            </a:avLst>
          </a:prstGeom>
          <a:pattFill prst="pct5">
            <a:fgClr>
              <a:schemeClr val="accent1"/>
            </a:fgClr>
            <a:bgClr>
              <a:schemeClr val="accent2"/>
            </a:bgClr>
          </a:pattFill>
        </p:spPr>
        <p:txBody>
          <a:bodyPr vert="horz" lIns="91440" tIns="45720" rIns="91440" bIns="45720" rtlCol="0">
            <a:normAutofit/>
          </a:bodyPr>
          <a:lstStyle>
            <a:lvl1pPr>
              <a:defRPr lang="en-BE" sz="1400">
                <a:solidFill>
                  <a:schemeClr val="accent2">
                    <a:alpha val="0"/>
                  </a:schemeClr>
                </a:solidFill>
              </a:defRPr>
            </a:lvl1pPr>
          </a:lstStyle>
          <a:p>
            <a:pPr lvl="0"/>
            <a:endParaRPr lang="en-BE"/>
          </a:p>
        </p:txBody>
      </p:sp>
      <p:sp>
        <p:nvSpPr>
          <p:cNvPr id="5" name="Picture Placeholder 11">
            <a:extLst>
              <a:ext uri="{FF2B5EF4-FFF2-40B4-BE49-F238E27FC236}">
                <a16:creationId xmlns:a16="http://schemas.microsoft.com/office/drawing/2014/main" id="{147BCC4A-2507-18AE-FBC4-47C67C84CEA3}"/>
              </a:ext>
            </a:extLst>
          </p:cNvPr>
          <p:cNvSpPr>
            <a:spLocks noGrp="1"/>
          </p:cNvSpPr>
          <p:nvPr>
            <p:ph type="pic" sz="quarter" idx="14"/>
          </p:nvPr>
        </p:nvSpPr>
        <p:spPr>
          <a:xfrm>
            <a:off x="7996064" y="1625247"/>
            <a:ext cx="2671935" cy="3275596"/>
          </a:xfrm>
          <a:prstGeom prst="roundRect">
            <a:avLst>
              <a:gd name="adj" fmla="val 0"/>
            </a:avLst>
          </a:prstGeom>
          <a:pattFill prst="pct5">
            <a:fgClr>
              <a:schemeClr val="accent1"/>
            </a:fgClr>
            <a:bgClr>
              <a:schemeClr val="accent2"/>
            </a:bgClr>
          </a:pattFill>
        </p:spPr>
        <p:txBody>
          <a:bodyPr vert="horz" lIns="91440" tIns="45720" rIns="91440" bIns="45720" rtlCol="0">
            <a:normAutofit/>
          </a:bodyPr>
          <a:lstStyle>
            <a:lvl1pPr>
              <a:defRPr lang="en-BE" sz="1400">
                <a:solidFill>
                  <a:schemeClr val="accent2">
                    <a:alpha val="0"/>
                  </a:schemeClr>
                </a:solidFill>
              </a:defRPr>
            </a:lvl1pPr>
          </a:lstStyle>
          <a:p>
            <a:pPr lvl="0"/>
            <a:endParaRPr lang="en-BE"/>
          </a:p>
        </p:txBody>
      </p:sp>
      <p:sp>
        <p:nvSpPr>
          <p:cNvPr id="8" name="Title 1">
            <a:extLst>
              <a:ext uri="{FF2B5EF4-FFF2-40B4-BE49-F238E27FC236}">
                <a16:creationId xmlns:a16="http://schemas.microsoft.com/office/drawing/2014/main" id="{D507ABD8-20FE-F7F8-F5FF-D99A8EB19958}"/>
              </a:ext>
            </a:extLst>
          </p:cNvPr>
          <p:cNvSpPr>
            <a:spLocks noGrp="1"/>
          </p:cNvSpPr>
          <p:nvPr>
            <p:ph type="ctrTitle"/>
          </p:nvPr>
        </p:nvSpPr>
        <p:spPr>
          <a:xfrm>
            <a:off x="1524000" y="525517"/>
            <a:ext cx="9144000" cy="735232"/>
          </a:xfrm>
        </p:spPr>
        <p:txBody>
          <a:bodyPr anchor="b">
            <a:normAutofit/>
          </a:bodyPr>
          <a:lstStyle>
            <a:lvl1pPr algn="ctr">
              <a:defRPr sz="4400">
                <a:solidFill>
                  <a:schemeClr val="accent3"/>
                </a:solidFill>
              </a:defRPr>
            </a:lvl1pPr>
          </a:lstStyle>
          <a:p>
            <a:r>
              <a:rPr lang="en-GB"/>
              <a:t>Click to edit Master title style</a:t>
            </a:r>
            <a:endParaRPr lang="en-BE"/>
          </a:p>
        </p:txBody>
      </p:sp>
    </p:spTree>
    <p:extLst>
      <p:ext uri="{BB962C8B-B14F-4D97-AF65-F5344CB8AC3E}">
        <p14:creationId xmlns:p14="http://schemas.microsoft.com/office/powerpoint/2010/main" val="3476451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8"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s 04">
    <p:spTree>
      <p:nvGrpSpPr>
        <p:cNvPr id="1" name=""/>
        <p:cNvGrpSpPr/>
        <p:nvPr/>
      </p:nvGrpSpPr>
      <p:grpSpPr>
        <a:xfrm>
          <a:off x="0" y="0"/>
          <a:ext cx="0" cy="0"/>
          <a:chOff x="0" y="0"/>
          <a:chExt cx="0" cy="0"/>
        </a:xfrm>
      </p:grpSpPr>
      <p:sp>
        <p:nvSpPr>
          <p:cNvPr id="3" name="Picture Placeholder 11">
            <a:extLst>
              <a:ext uri="{FF2B5EF4-FFF2-40B4-BE49-F238E27FC236}">
                <a16:creationId xmlns:a16="http://schemas.microsoft.com/office/drawing/2014/main" id="{36A7F756-A2CE-84DC-0221-71DBA37317A6}"/>
              </a:ext>
            </a:extLst>
          </p:cNvPr>
          <p:cNvSpPr>
            <a:spLocks noGrp="1"/>
          </p:cNvSpPr>
          <p:nvPr>
            <p:ph type="pic" sz="quarter" idx="12"/>
          </p:nvPr>
        </p:nvSpPr>
        <p:spPr>
          <a:xfrm>
            <a:off x="663278" y="1625247"/>
            <a:ext cx="2347284" cy="3275596"/>
          </a:xfrm>
          <a:prstGeom prst="roundRect">
            <a:avLst>
              <a:gd name="adj" fmla="val 0"/>
            </a:avLst>
          </a:prstGeom>
          <a:pattFill prst="pct5">
            <a:fgClr>
              <a:schemeClr val="accent1"/>
            </a:fgClr>
            <a:bgClr>
              <a:schemeClr val="accent2"/>
            </a:bgClr>
          </a:pattFill>
        </p:spPr>
        <p:txBody>
          <a:bodyPr vert="horz" lIns="91440" tIns="45720" rIns="91440" bIns="45720" rtlCol="0">
            <a:normAutofit/>
          </a:bodyPr>
          <a:lstStyle>
            <a:lvl1pPr>
              <a:defRPr lang="en-BE" sz="1400">
                <a:solidFill>
                  <a:schemeClr val="accent2">
                    <a:alpha val="0"/>
                  </a:schemeClr>
                </a:solidFill>
              </a:defRPr>
            </a:lvl1pPr>
          </a:lstStyle>
          <a:p>
            <a:pPr lvl="0"/>
            <a:endParaRPr lang="en-BE"/>
          </a:p>
        </p:txBody>
      </p:sp>
      <p:sp>
        <p:nvSpPr>
          <p:cNvPr id="4" name="Picture Placeholder 11">
            <a:extLst>
              <a:ext uri="{FF2B5EF4-FFF2-40B4-BE49-F238E27FC236}">
                <a16:creationId xmlns:a16="http://schemas.microsoft.com/office/drawing/2014/main" id="{4FA1D670-2656-CD0C-647E-542A25B655D3}"/>
              </a:ext>
            </a:extLst>
          </p:cNvPr>
          <p:cNvSpPr>
            <a:spLocks noGrp="1"/>
          </p:cNvSpPr>
          <p:nvPr>
            <p:ph type="pic" sz="quarter" idx="13"/>
          </p:nvPr>
        </p:nvSpPr>
        <p:spPr>
          <a:xfrm>
            <a:off x="3478668" y="1625247"/>
            <a:ext cx="2347284" cy="3275596"/>
          </a:xfrm>
          <a:prstGeom prst="roundRect">
            <a:avLst>
              <a:gd name="adj" fmla="val 0"/>
            </a:avLst>
          </a:prstGeom>
          <a:pattFill prst="pct5">
            <a:fgClr>
              <a:schemeClr val="accent1"/>
            </a:fgClr>
            <a:bgClr>
              <a:schemeClr val="accent2"/>
            </a:bgClr>
          </a:pattFill>
        </p:spPr>
        <p:txBody>
          <a:bodyPr vert="horz" lIns="91440" tIns="45720" rIns="91440" bIns="45720" rtlCol="0">
            <a:normAutofit/>
          </a:bodyPr>
          <a:lstStyle>
            <a:lvl1pPr>
              <a:defRPr lang="en-BE" sz="1400">
                <a:solidFill>
                  <a:schemeClr val="accent2">
                    <a:alpha val="0"/>
                  </a:schemeClr>
                </a:solidFill>
              </a:defRPr>
            </a:lvl1pPr>
          </a:lstStyle>
          <a:p>
            <a:pPr lvl="0"/>
            <a:endParaRPr lang="en-BE"/>
          </a:p>
        </p:txBody>
      </p:sp>
      <p:sp>
        <p:nvSpPr>
          <p:cNvPr id="5" name="Picture Placeholder 11">
            <a:extLst>
              <a:ext uri="{FF2B5EF4-FFF2-40B4-BE49-F238E27FC236}">
                <a16:creationId xmlns:a16="http://schemas.microsoft.com/office/drawing/2014/main" id="{147BCC4A-2507-18AE-FBC4-47C67C84CEA3}"/>
              </a:ext>
            </a:extLst>
          </p:cNvPr>
          <p:cNvSpPr>
            <a:spLocks noGrp="1"/>
          </p:cNvSpPr>
          <p:nvPr>
            <p:ph type="pic" sz="quarter" idx="14"/>
          </p:nvPr>
        </p:nvSpPr>
        <p:spPr>
          <a:xfrm>
            <a:off x="6366048" y="1625247"/>
            <a:ext cx="2347284" cy="3275596"/>
          </a:xfrm>
          <a:prstGeom prst="roundRect">
            <a:avLst>
              <a:gd name="adj" fmla="val 0"/>
            </a:avLst>
          </a:prstGeom>
          <a:pattFill prst="pct5">
            <a:fgClr>
              <a:schemeClr val="accent1"/>
            </a:fgClr>
            <a:bgClr>
              <a:schemeClr val="accent2"/>
            </a:bgClr>
          </a:pattFill>
        </p:spPr>
        <p:txBody>
          <a:bodyPr vert="horz" lIns="91440" tIns="45720" rIns="91440" bIns="45720" rtlCol="0">
            <a:normAutofit/>
          </a:bodyPr>
          <a:lstStyle>
            <a:lvl1pPr>
              <a:defRPr lang="en-BE" sz="1400">
                <a:solidFill>
                  <a:schemeClr val="accent2">
                    <a:alpha val="0"/>
                  </a:schemeClr>
                </a:solidFill>
              </a:defRPr>
            </a:lvl1pPr>
          </a:lstStyle>
          <a:p>
            <a:pPr lvl="0"/>
            <a:endParaRPr lang="en-BE"/>
          </a:p>
        </p:txBody>
      </p:sp>
      <p:sp>
        <p:nvSpPr>
          <p:cNvPr id="6" name="Picture Placeholder 11">
            <a:extLst>
              <a:ext uri="{FF2B5EF4-FFF2-40B4-BE49-F238E27FC236}">
                <a16:creationId xmlns:a16="http://schemas.microsoft.com/office/drawing/2014/main" id="{189925F9-4018-303F-8030-F2775DA3A1DA}"/>
              </a:ext>
            </a:extLst>
          </p:cNvPr>
          <p:cNvSpPr>
            <a:spLocks noGrp="1"/>
          </p:cNvSpPr>
          <p:nvPr>
            <p:ph type="pic" sz="quarter" idx="15"/>
          </p:nvPr>
        </p:nvSpPr>
        <p:spPr>
          <a:xfrm>
            <a:off x="9181438" y="1625247"/>
            <a:ext cx="2347284" cy="3275596"/>
          </a:xfrm>
          <a:prstGeom prst="roundRect">
            <a:avLst>
              <a:gd name="adj" fmla="val 0"/>
            </a:avLst>
          </a:prstGeom>
          <a:pattFill prst="pct5">
            <a:fgClr>
              <a:schemeClr val="accent1"/>
            </a:fgClr>
            <a:bgClr>
              <a:schemeClr val="accent2"/>
            </a:bgClr>
          </a:pattFill>
        </p:spPr>
        <p:txBody>
          <a:bodyPr vert="horz" lIns="91440" tIns="45720" rIns="91440" bIns="45720" rtlCol="0">
            <a:normAutofit/>
          </a:bodyPr>
          <a:lstStyle>
            <a:lvl1pPr>
              <a:defRPr lang="en-BE" sz="1400">
                <a:solidFill>
                  <a:schemeClr val="accent2">
                    <a:alpha val="0"/>
                  </a:schemeClr>
                </a:solidFill>
              </a:defRPr>
            </a:lvl1pPr>
          </a:lstStyle>
          <a:p>
            <a:pPr lvl="0"/>
            <a:endParaRPr lang="en-BE"/>
          </a:p>
        </p:txBody>
      </p:sp>
      <p:sp>
        <p:nvSpPr>
          <p:cNvPr id="8" name="Title 1">
            <a:extLst>
              <a:ext uri="{FF2B5EF4-FFF2-40B4-BE49-F238E27FC236}">
                <a16:creationId xmlns:a16="http://schemas.microsoft.com/office/drawing/2014/main" id="{D507ABD8-20FE-F7F8-F5FF-D99A8EB19958}"/>
              </a:ext>
            </a:extLst>
          </p:cNvPr>
          <p:cNvSpPr>
            <a:spLocks noGrp="1"/>
          </p:cNvSpPr>
          <p:nvPr>
            <p:ph type="ctrTitle"/>
          </p:nvPr>
        </p:nvSpPr>
        <p:spPr>
          <a:xfrm>
            <a:off x="1524000" y="525517"/>
            <a:ext cx="9144000" cy="735232"/>
          </a:xfrm>
        </p:spPr>
        <p:txBody>
          <a:bodyPr anchor="b">
            <a:normAutofit/>
          </a:bodyPr>
          <a:lstStyle>
            <a:lvl1pPr algn="ctr">
              <a:defRPr sz="4400">
                <a:solidFill>
                  <a:schemeClr val="accent3"/>
                </a:solidFill>
              </a:defRPr>
            </a:lvl1pPr>
          </a:lstStyle>
          <a:p>
            <a:r>
              <a:rPr lang="en-GB"/>
              <a:t>Click to edit Master title style</a:t>
            </a:r>
            <a:endParaRPr lang="en-BE"/>
          </a:p>
        </p:txBody>
      </p:sp>
    </p:spTree>
    <p:extLst>
      <p:ext uri="{BB962C8B-B14F-4D97-AF65-F5344CB8AC3E}">
        <p14:creationId xmlns:p14="http://schemas.microsoft.com/office/powerpoint/2010/main" val="30159968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4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60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8" grpId="0"/>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s 06">
    <p:spTree>
      <p:nvGrpSpPr>
        <p:cNvPr id="1" name=""/>
        <p:cNvGrpSpPr/>
        <p:nvPr/>
      </p:nvGrpSpPr>
      <p:grpSpPr>
        <a:xfrm>
          <a:off x="0" y="0"/>
          <a:ext cx="0" cy="0"/>
          <a:chOff x="0" y="0"/>
          <a:chExt cx="0" cy="0"/>
        </a:xfrm>
      </p:grpSpPr>
      <p:sp>
        <p:nvSpPr>
          <p:cNvPr id="3" name="Picture Placeholder 11">
            <a:extLst>
              <a:ext uri="{FF2B5EF4-FFF2-40B4-BE49-F238E27FC236}">
                <a16:creationId xmlns:a16="http://schemas.microsoft.com/office/drawing/2014/main" id="{36A7F756-A2CE-84DC-0221-71DBA37317A6}"/>
              </a:ext>
            </a:extLst>
          </p:cNvPr>
          <p:cNvSpPr>
            <a:spLocks noGrp="1"/>
          </p:cNvSpPr>
          <p:nvPr>
            <p:ph type="pic" sz="quarter" idx="12"/>
          </p:nvPr>
        </p:nvSpPr>
        <p:spPr>
          <a:xfrm>
            <a:off x="663278" y="771368"/>
            <a:ext cx="2347284" cy="1640236"/>
          </a:xfrm>
          <a:prstGeom prst="roundRect">
            <a:avLst>
              <a:gd name="adj" fmla="val 0"/>
            </a:avLst>
          </a:prstGeom>
          <a:pattFill prst="pct5">
            <a:fgClr>
              <a:schemeClr val="accent1"/>
            </a:fgClr>
            <a:bgClr>
              <a:schemeClr val="accent2"/>
            </a:bgClr>
          </a:pattFill>
        </p:spPr>
        <p:txBody>
          <a:bodyPr vert="horz" lIns="91440" tIns="45720" rIns="91440" bIns="45720" rtlCol="0">
            <a:normAutofit/>
          </a:bodyPr>
          <a:lstStyle>
            <a:lvl1pPr>
              <a:defRPr lang="en-BE" sz="1400">
                <a:solidFill>
                  <a:schemeClr val="accent2">
                    <a:alpha val="0"/>
                  </a:schemeClr>
                </a:solidFill>
              </a:defRPr>
            </a:lvl1pPr>
          </a:lstStyle>
          <a:p>
            <a:pPr lvl="0"/>
            <a:endParaRPr lang="en-BE"/>
          </a:p>
        </p:txBody>
      </p:sp>
      <p:sp>
        <p:nvSpPr>
          <p:cNvPr id="4" name="Picture Placeholder 11">
            <a:extLst>
              <a:ext uri="{FF2B5EF4-FFF2-40B4-BE49-F238E27FC236}">
                <a16:creationId xmlns:a16="http://schemas.microsoft.com/office/drawing/2014/main" id="{4FA1D670-2656-CD0C-647E-542A25B655D3}"/>
              </a:ext>
            </a:extLst>
          </p:cNvPr>
          <p:cNvSpPr>
            <a:spLocks noGrp="1"/>
          </p:cNvSpPr>
          <p:nvPr>
            <p:ph type="pic" sz="quarter" idx="13"/>
          </p:nvPr>
        </p:nvSpPr>
        <p:spPr>
          <a:xfrm>
            <a:off x="3478668" y="771368"/>
            <a:ext cx="2347284" cy="1640236"/>
          </a:xfrm>
          <a:prstGeom prst="roundRect">
            <a:avLst>
              <a:gd name="adj" fmla="val 0"/>
            </a:avLst>
          </a:prstGeom>
          <a:pattFill prst="pct5">
            <a:fgClr>
              <a:schemeClr val="accent1"/>
            </a:fgClr>
            <a:bgClr>
              <a:schemeClr val="accent2"/>
            </a:bgClr>
          </a:pattFill>
        </p:spPr>
        <p:txBody>
          <a:bodyPr vert="horz" lIns="91440" tIns="45720" rIns="91440" bIns="45720" rtlCol="0">
            <a:normAutofit/>
          </a:bodyPr>
          <a:lstStyle>
            <a:lvl1pPr>
              <a:defRPr lang="en-BE" sz="1400">
                <a:solidFill>
                  <a:schemeClr val="accent2">
                    <a:alpha val="0"/>
                  </a:schemeClr>
                </a:solidFill>
              </a:defRPr>
            </a:lvl1pPr>
          </a:lstStyle>
          <a:p>
            <a:pPr lvl="0"/>
            <a:endParaRPr lang="en-BE"/>
          </a:p>
        </p:txBody>
      </p:sp>
      <p:sp>
        <p:nvSpPr>
          <p:cNvPr id="5" name="Picture Placeholder 11">
            <a:extLst>
              <a:ext uri="{FF2B5EF4-FFF2-40B4-BE49-F238E27FC236}">
                <a16:creationId xmlns:a16="http://schemas.microsoft.com/office/drawing/2014/main" id="{147BCC4A-2507-18AE-FBC4-47C67C84CEA3}"/>
              </a:ext>
            </a:extLst>
          </p:cNvPr>
          <p:cNvSpPr>
            <a:spLocks noGrp="1"/>
          </p:cNvSpPr>
          <p:nvPr>
            <p:ph type="pic" sz="quarter" idx="14"/>
          </p:nvPr>
        </p:nvSpPr>
        <p:spPr>
          <a:xfrm>
            <a:off x="6366048" y="771368"/>
            <a:ext cx="2347284" cy="1640236"/>
          </a:xfrm>
          <a:prstGeom prst="roundRect">
            <a:avLst>
              <a:gd name="adj" fmla="val 0"/>
            </a:avLst>
          </a:prstGeom>
          <a:pattFill prst="pct5">
            <a:fgClr>
              <a:schemeClr val="accent1"/>
            </a:fgClr>
            <a:bgClr>
              <a:schemeClr val="accent2"/>
            </a:bgClr>
          </a:pattFill>
        </p:spPr>
        <p:txBody>
          <a:bodyPr vert="horz" lIns="91440" tIns="45720" rIns="91440" bIns="45720" rtlCol="0">
            <a:normAutofit/>
          </a:bodyPr>
          <a:lstStyle>
            <a:lvl1pPr>
              <a:defRPr lang="en-BE" sz="1400">
                <a:solidFill>
                  <a:schemeClr val="accent2">
                    <a:alpha val="0"/>
                  </a:schemeClr>
                </a:solidFill>
              </a:defRPr>
            </a:lvl1pPr>
          </a:lstStyle>
          <a:p>
            <a:pPr lvl="0"/>
            <a:endParaRPr lang="en-BE" dirty="0"/>
          </a:p>
        </p:txBody>
      </p:sp>
      <p:sp>
        <p:nvSpPr>
          <p:cNvPr id="6" name="Picture Placeholder 11">
            <a:extLst>
              <a:ext uri="{FF2B5EF4-FFF2-40B4-BE49-F238E27FC236}">
                <a16:creationId xmlns:a16="http://schemas.microsoft.com/office/drawing/2014/main" id="{189925F9-4018-303F-8030-F2775DA3A1DA}"/>
              </a:ext>
            </a:extLst>
          </p:cNvPr>
          <p:cNvSpPr>
            <a:spLocks noGrp="1"/>
          </p:cNvSpPr>
          <p:nvPr>
            <p:ph type="pic" sz="quarter" idx="15"/>
          </p:nvPr>
        </p:nvSpPr>
        <p:spPr>
          <a:xfrm>
            <a:off x="9181438" y="771368"/>
            <a:ext cx="2347284" cy="1640236"/>
          </a:xfrm>
          <a:prstGeom prst="roundRect">
            <a:avLst>
              <a:gd name="adj" fmla="val 0"/>
            </a:avLst>
          </a:prstGeom>
          <a:pattFill prst="pct5">
            <a:fgClr>
              <a:schemeClr val="accent1"/>
            </a:fgClr>
            <a:bgClr>
              <a:schemeClr val="accent2"/>
            </a:bgClr>
          </a:pattFill>
        </p:spPr>
        <p:txBody>
          <a:bodyPr vert="horz" lIns="91440" tIns="45720" rIns="91440" bIns="45720" rtlCol="0">
            <a:normAutofit/>
          </a:bodyPr>
          <a:lstStyle>
            <a:lvl1pPr>
              <a:defRPr lang="en-BE" sz="1400">
                <a:solidFill>
                  <a:schemeClr val="accent2">
                    <a:alpha val="0"/>
                  </a:schemeClr>
                </a:solidFill>
              </a:defRPr>
            </a:lvl1pPr>
          </a:lstStyle>
          <a:p>
            <a:pPr lvl="0"/>
            <a:endParaRPr lang="en-BE"/>
          </a:p>
        </p:txBody>
      </p:sp>
      <p:sp>
        <p:nvSpPr>
          <p:cNvPr id="2" name="Picture Placeholder 11">
            <a:extLst>
              <a:ext uri="{FF2B5EF4-FFF2-40B4-BE49-F238E27FC236}">
                <a16:creationId xmlns:a16="http://schemas.microsoft.com/office/drawing/2014/main" id="{54D40D84-3064-8C5F-D11A-3B6358AAC418}"/>
              </a:ext>
            </a:extLst>
          </p:cNvPr>
          <p:cNvSpPr>
            <a:spLocks noGrp="1"/>
          </p:cNvSpPr>
          <p:nvPr>
            <p:ph type="pic" sz="quarter" idx="16"/>
          </p:nvPr>
        </p:nvSpPr>
        <p:spPr>
          <a:xfrm>
            <a:off x="663278" y="3665294"/>
            <a:ext cx="2347284" cy="1640236"/>
          </a:xfrm>
          <a:prstGeom prst="roundRect">
            <a:avLst>
              <a:gd name="adj" fmla="val 0"/>
            </a:avLst>
          </a:prstGeom>
          <a:pattFill prst="pct5">
            <a:fgClr>
              <a:schemeClr val="accent1"/>
            </a:fgClr>
            <a:bgClr>
              <a:schemeClr val="accent2"/>
            </a:bgClr>
          </a:pattFill>
        </p:spPr>
        <p:txBody>
          <a:bodyPr vert="horz" lIns="91440" tIns="45720" rIns="91440" bIns="45720" rtlCol="0">
            <a:normAutofit/>
          </a:bodyPr>
          <a:lstStyle>
            <a:lvl1pPr>
              <a:defRPr lang="en-BE" sz="1400">
                <a:solidFill>
                  <a:schemeClr val="accent2">
                    <a:alpha val="0"/>
                  </a:schemeClr>
                </a:solidFill>
              </a:defRPr>
            </a:lvl1pPr>
          </a:lstStyle>
          <a:p>
            <a:pPr lvl="0"/>
            <a:endParaRPr lang="en-BE"/>
          </a:p>
        </p:txBody>
      </p:sp>
      <p:sp>
        <p:nvSpPr>
          <p:cNvPr id="7" name="Picture Placeholder 11">
            <a:extLst>
              <a:ext uri="{FF2B5EF4-FFF2-40B4-BE49-F238E27FC236}">
                <a16:creationId xmlns:a16="http://schemas.microsoft.com/office/drawing/2014/main" id="{4679F076-C319-C79E-CC97-0EA9E90BBB39}"/>
              </a:ext>
            </a:extLst>
          </p:cNvPr>
          <p:cNvSpPr>
            <a:spLocks noGrp="1"/>
          </p:cNvSpPr>
          <p:nvPr>
            <p:ph type="pic" sz="quarter" idx="17"/>
          </p:nvPr>
        </p:nvSpPr>
        <p:spPr>
          <a:xfrm>
            <a:off x="3478668" y="3665294"/>
            <a:ext cx="2347284" cy="1640236"/>
          </a:xfrm>
          <a:prstGeom prst="roundRect">
            <a:avLst>
              <a:gd name="adj" fmla="val 0"/>
            </a:avLst>
          </a:prstGeom>
          <a:pattFill prst="pct5">
            <a:fgClr>
              <a:schemeClr val="accent1"/>
            </a:fgClr>
            <a:bgClr>
              <a:schemeClr val="accent2"/>
            </a:bgClr>
          </a:pattFill>
        </p:spPr>
        <p:txBody>
          <a:bodyPr vert="horz" lIns="91440" tIns="45720" rIns="91440" bIns="45720" rtlCol="0">
            <a:normAutofit/>
          </a:bodyPr>
          <a:lstStyle>
            <a:lvl1pPr>
              <a:defRPr lang="en-BE" sz="1400">
                <a:solidFill>
                  <a:schemeClr val="accent2">
                    <a:alpha val="0"/>
                  </a:schemeClr>
                </a:solidFill>
              </a:defRPr>
            </a:lvl1pPr>
          </a:lstStyle>
          <a:p>
            <a:pPr lvl="0"/>
            <a:endParaRPr lang="en-BE"/>
          </a:p>
        </p:txBody>
      </p:sp>
      <p:sp>
        <p:nvSpPr>
          <p:cNvPr id="9" name="Picture Placeholder 11">
            <a:extLst>
              <a:ext uri="{FF2B5EF4-FFF2-40B4-BE49-F238E27FC236}">
                <a16:creationId xmlns:a16="http://schemas.microsoft.com/office/drawing/2014/main" id="{03EA01F2-A4FE-0C28-54C6-8100C3BA7E71}"/>
              </a:ext>
            </a:extLst>
          </p:cNvPr>
          <p:cNvSpPr>
            <a:spLocks noGrp="1"/>
          </p:cNvSpPr>
          <p:nvPr>
            <p:ph type="pic" sz="quarter" idx="18"/>
          </p:nvPr>
        </p:nvSpPr>
        <p:spPr>
          <a:xfrm>
            <a:off x="6366048" y="3665294"/>
            <a:ext cx="2347284" cy="1640236"/>
          </a:xfrm>
          <a:prstGeom prst="roundRect">
            <a:avLst>
              <a:gd name="adj" fmla="val 0"/>
            </a:avLst>
          </a:prstGeom>
          <a:pattFill prst="pct5">
            <a:fgClr>
              <a:schemeClr val="accent1"/>
            </a:fgClr>
            <a:bgClr>
              <a:schemeClr val="accent2"/>
            </a:bgClr>
          </a:pattFill>
        </p:spPr>
        <p:txBody>
          <a:bodyPr vert="horz" lIns="91440" tIns="45720" rIns="91440" bIns="45720" rtlCol="0">
            <a:normAutofit/>
          </a:bodyPr>
          <a:lstStyle>
            <a:lvl1pPr>
              <a:defRPr lang="en-BE" sz="1400">
                <a:solidFill>
                  <a:schemeClr val="accent2">
                    <a:alpha val="0"/>
                  </a:schemeClr>
                </a:solidFill>
              </a:defRPr>
            </a:lvl1pPr>
          </a:lstStyle>
          <a:p>
            <a:pPr lvl="0"/>
            <a:endParaRPr lang="en-BE"/>
          </a:p>
        </p:txBody>
      </p:sp>
      <p:sp>
        <p:nvSpPr>
          <p:cNvPr id="10" name="Picture Placeholder 11">
            <a:extLst>
              <a:ext uri="{FF2B5EF4-FFF2-40B4-BE49-F238E27FC236}">
                <a16:creationId xmlns:a16="http://schemas.microsoft.com/office/drawing/2014/main" id="{54A08E17-DB53-5FA3-055C-4E7D9FA8FE13}"/>
              </a:ext>
            </a:extLst>
          </p:cNvPr>
          <p:cNvSpPr>
            <a:spLocks noGrp="1"/>
          </p:cNvSpPr>
          <p:nvPr>
            <p:ph type="pic" sz="quarter" idx="19"/>
          </p:nvPr>
        </p:nvSpPr>
        <p:spPr>
          <a:xfrm>
            <a:off x="9181438" y="3665294"/>
            <a:ext cx="2347284" cy="1640236"/>
          </a:xfrm>
          <a:prstGeom prst="roundRect">
            <a:avLst>
              <a:gd name="adj" fmla="val 0"/>
            </a:avLst>
          </a:prstGeom>
          <a:pattFill prst="pct5">
            <a:fgClr>
              <a:schemeClr val="accent1"/>
            </a:fgClr>
            <a:bgClr>
              <a:schemeClr val="accent2"/>
            </a:bgClr>
          </a:pattFill>
        </p:spPr>
        <p:txBody>
          <a:bodyPr vert="horz" lIns="91440" tIns="45720" rIns="91440" bIns="45720" rtlCol="0">
            <a:normAutofit/>
          </a:bodyPr>
          <a:lstStyle>
            <a:lvl1pPr>
              <a:defRPr lang="en-BE" sz="1400">
                <a:solidFill>
                  <a:schemeClr val="accent2">
                    <a:alpha val="0"/>
                  </a:schemeClr>
                </a:solidFill>
              </a:defRPr>
            </a:lvl1pPr>
          </a:lstStyle>
          <a:p>
            <a:pPr lvl="0"/>
            <a:endParaRPr lang="en-BE"/>
          </a:p>
        </p:txBody>
      </p:sp>
    </p:spTree>
    <p:extLst>
      <p:ext uri="{BB962C8B-B14F-4D97-AF65-F5344CB8AC3E}">
        <p14:creationId xmlns:p14="http://schemas.microsoft.com/office/powerpoint/2010/main" val="4469037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3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40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50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60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80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2" grpId="0" animBg="1"/>
      <p:bldP spid="7" grpId="0" animBg="1"/>
      <p:bldP spid="9" grpId="0" animBg="1"/>
      <p:bldP spid="10"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ortfolio tiles">
    <p:spTree>
      <p:nvGrpSpPr>
        <p:cNvPr id="1" name=""/>
        <p:cNvGrpSpPr/>
        <p:nvPr/>
      </p:nvGrpSpPr>
      <p:grpSpPr>
        <a:xfrm>
          <a:off x="0" y="0"/>
          <a:ext cx="0" cy="0"/>
          <a:chOff x="0" y="0"/>
          <a:chExt cx="0" cy="0"/>
        </a:xfrm>
      </p:grpSpPr>
      <p:sp>
        <p:nvSpPr>
          <p:cNvPr id="8" name="Picture Placeholder 11">
            <a:extLst>
              <a:ext uri="{FF2B5EF4-FFF2-40B4-BE49-F238E27FC236}">
                <a16:creationId xmlns:a16="http://schemas.microsoft.com/office/drawing/2014/main" id="{807609BF-A1D6-F97B-C3C2-F86806BAF60E}"/>
              </a:ext>
            </a:extLst>
          </p:cNvPr>
          <p:cNvSpPr>
            <a:spLocks noGrp="1"/>
          </p:cNvSpPr>
          <p:nvPr>
            <p:ph type="pic" sz="quarter" idx="12"/>
          </p:nvPr>
        </p:nvSpPr>
        <p:spPr>
          <a:xfrm>
            <a:off x="594698" y="578242"/>
            <a:ext cx="1951838" cy="1137442"/>
          </a:xfrm>
          <a:prstGeom prst="roundRect">
            <a:avLst>
              <a:gd name="adj" fmla="val 0"/>
            </a:avLst>
          </a:prstGeom>
          <a:pattFill prst="pct5">
            <a:fgClr>
              <a:schemeClr val="accent1"/>
            </a:fgClr>
            <a:bgClr>
              <a:schemeClr val="accent2"/>
            </a:bgClr>
          </a:pattFill>
        </p:spPr>
        <p:txBody>
          <a:bodyPr vert="horz" lIns="91440" tIns="45720" rIns="91440" bIns="45720" rtlCol="0">
            <a:normAutofit/>
          </a:bodyPr>
          <a:lstStyle>
            <a:lvl1pPr>
              <a:defRPr lang="en-BE" sz="1400">
                <a:solidFill>
                  <a:schemeClr val="accent2">
                    <a:alpha val="0"/>
                  </a:schemeClr>
                </a:solidFill>
              </a:defRPr>
            </a:lvl1pPr>
          </a:lstStyle>
          <a:p>
            <a:pPr lvl="0"/>
            <a:endParaRPr lang="en-BE"/>
          </a:p>
        </p:txBody>
      </p:sp>
      <p:sp>
        <p:nvSpPr>
          <p:cNvPr id="11" name="Picture Placeholder 11">
            <a:extLst>
              <a:ext uri="{FF2B5EF4-FFF2-40B4-BE49-F238E27FC236}">
                <a16:creationId xmlns:a16="http://schemas.microsoft.com/office/drawing/2014/main" id="{5659329F-6982-A57D-8A23-CB255B890C1F}"/>
              </a:ext>
            </a:extLst>
          </p:cNvPr>
          <p:cNvSpPr>
            <a:spLocks noGrp="1"/>
          </p:cNvSpPr>
          <p:nvPr>
            <p:ph type="pic" sz="quarter" idx="13"/>
          </p:nvPr>
        </p:nvSpPr>
        <p:spPr>
          <a:xfrm>
            <a:off x="2861448" y="578242"/>
            <a:ext cx="1951838" cy="1137442"/>
          </a:xfrm>
          <a:prstGeom prst="roundRect">
            <a:avLst>
              <a:gd name="adj" fmla="val 0"/>
            </a:avLst>
          </a:prstGeom>
          <a:pattFill prst="pct5">
            <a:fgClr>
              <a:schemeClr val="accent1"/>
            </a:fgClr>
            <a:bgClr>
              <a:schemeClr val="accent2"/>
            </a:bgClr>
          </a:pattFill>
        </p:spPr>
        <p:txBody>
          <a:bodyPr vert="horz" lIns="91440" tIns="45720" rIns="91440" bIns="45720" rtlCol="0">
            <a:normAutofit/>
          </a:bodyPr>
          <a:lstStyle>
            <a:lvl1pPr>
              <a:defRPr lang="en-BE" sz="1400">
                <a:solidFill>
                  <a:schemeClr val="accent2">
                    <a:alpha val="0"/>
                  </a:schemeClr>
                </a:solidFill>
              </a:defRPr>
            </a:lvl1pPr>
          </a:lstStyle>
          <a:p>
            <a:pPr lvl="0"/>
            <a:endParaRPr lang="en-BE"/>
          </a:p>
        </p:txBody>
      </p:sp>
      <p:sp>
        <p:nvSpPr>
          <p:cNvPr id="12" name="Picture Placeholder 11">
            <a:extLst>
              <a:ext uri="{FF2B5EF4-FFF2-40B4-BE49-F238E27FC236}">
                <a16:creationId xmlns:a16="http://schemas.microsoft.com/office/drawing/2014/main" id="{0DFBEA0E-DEFE-B018-89E7-CD1504139C69}"/>
              </a:ext>
            </a:extLst>
          </p:cNvPr>
          <p:cNvSpPr>
            <a:spLocks noGrp="1"/>
          </p:cNvSpPr>
          <p:nvPr>
            <p:ph type="pic" sz="quarter" idx="14"/>
          </p:nvPr>
        </p:nvSpPr>
        <p:spPr>
          <a:xfrm>
            <a:off x="5128198" y="578242"/>
            <a:ext cx="1951838" cy="1137442"/>
          </a:xfrm>
          <a:prstGeom prst="roundRect">
            <a:avLst>
              <a:gd name="adj" fmla="val 0"/>
            </a:avLst>
          </a:prstGeom>
          <a:pattFill prst="pct5">
            <a:fgClr>
              <a:schemeClr val="accent1"/>
            </a:fgClr>
            <a:bgClr>
              <a:schemeClr val="accent2"/>
            </a:bgClr>
          </a:pattFill>
        </p:spPr>
        <p:txBody>
          <a:bodyPr vert="horz" lIns="91440" tIns="45720" rIns="91440" bIns="45720" rtlCol="0">
            <a:normAutofit/>
          </a:bodyPr>
          <a:lstStyle>
            <a:lvl1pPr>
              <a:defRPr lang="en-BE" sz="1400">
                <a:solidFill>
                  <a:schemeClr val="accent2">
                    <a:alpha val="0"/>
                  </a:schemeClr>
                </a:solidFill>
              </a:defRPr>
            </a:lvl1pPr>
          </a:lstStyle>
          <a:p>
            <a:pPr lvl="0"/>
            <a:endParaRPr lang="en-BE" dirty="0"/>
          </a:p>
        </p:txBody>
      </p:sp>
      <p:sp>
        <p:nvSpPr>
          <p:cNvPr id="13" name="Picture Placeholder 11">
            <a:extLst>
              <a:ext uri="{FF2B5EF4-FFF2-40B4-BE49-F238E27FC236}">
                <a16:creationId xmlns:a16="http://schemas.microsoft.com/office/drawing/2014/main" id="{2AD93E70-ED54-380C-9108-8EBE53A86214}"/>
              </a:ext>
            </a:extLst>
          </p:cNvPr>
          <p:cNvSpPr>
            <a:spLocks noGrp="1"/>
          </p:cNvSpPr>
          <p:nvPr>
            <p:ph type="pic" sz="quarter" idx="15"/>
          </p:nvPr>
        </p:nvSpPr>
        <p:spPr>
          <a:xfrm>
            <a:off x="7394948" y="578242"/>
            <a:ext cx="1951838" cy="1137442"/>
          </a:xfrm>
          <a:prstGeom prst="roundRect">
            <a:avLst>
              <a:gd name="adj" fmla="val 0"/>
            </a:avLst>
          </a:prstGeom>
          <a:pattFill prst="pct5">
            <a:fgClr>
              <a:schemeClr val="accent1"/>
            </a:fgClr>
            <a:bgClr>
              <a:schemeClr val="accent2"/>
            </a:bgClr>
          </a:pattFill>
        </p:spPr>
        <p:txBody>
          <a:bodyPr vert="horz" lIns="91440" tIns="45720" rIns="91440" bIns="45720" rtlCol="0">
            <a:normAutofit/>
          </a:bodyPr>
          <a:lstStyle>
            <a:lvl1pPr>
              <a:defRPr lang="en-BE" sz="1400">
                <a:solidFill>
                  <a:schemeClr val="accent2">
                    <a:alpha val="0"/>
                  </a:schemeClr>
                </a:solidFill>
              </a:defRPr>
            </a:lvl1pPr>
          </a:lstStyle>
          <a:p>
            <a:pPr lvl="0"/>
            <a:endParaRPr lang="en-BE"/>
          </a:p>
        </p:txBody>
      </p:sp>
      <p:sp>
        <p:nvSpPr>
          <p:cNvPr id="14" name="Picture Placeholder 11">
            <a:extLst>
              <a:ext uri="{FF2B5EF4-FFF2-40B4-BE49-F238E27FC236}">
                <a16:creationId xmlns:a16="http://schemas.microsoft.com/office/drawing/2014/main" id="{F4E20217-7578-AE47-8B53-6068AEA3DDC3}"/>
              </a:ext>
            </a:extLst>
          </p:cNvPr>
          <p:cNvSpPr>
            <a:spLocks noGrp="1"/>
          </p:cNvSpPr>
          <p:nvPr>
            <p:ph type="pic" sz="quarter" idx="20"/>
          </p:nvPr>
        </p:nvSpPr>
        <p:spPr>
          <a:xfrm>
            <a:off x="9661698" y="578242"/>
            <a:ext cx="1951838" cy="1137442"/>
          </a:xfrm>
          <a:prstGeom prst="roundRect">
            <a:avLst>
              <a:gd name="adj" fmla="val 0"/>
            </a:avLst>
          </a:prstGeom>
          <a:pattFill prst="pct5">
            <a:fgClr>
              <a:schemeClr val="accent1"/>
            </a:fgClr>
            <a:bgClr>
              <a:schemeClr val="accent2"/>
            </a:bgClr>
          </a:pattFill>
        </p:spPr>
        <p:txBody>
          <a:bodyPr vert="horz" lIns="91440" tIns="45720" rIns="91440" bIns="45720" rtlCol="0">
            <a:normAutofit/>
          </a:bodyPr>
          <a:lstStyle>
            <a:lvl1pPr>
              <a:defRPr lang="en-BE" sz="1400">
                <a:solidFill>
                  <a:schemeClr val="accent2">
                    <a:alpha val="0"/>
                  </a:schemeClr>
                </a:solidFill>
              </a:defRPr>
            </a:lvl1pPr>
          </a:lstStyle>
          <a:p>
            <a:pPr lvl="0"/>
            <a:endParaRPr lang="en-BE" dirty="0"/>
          </a:p>
        </p:txBody>
      </p:sp>
      <p:sp>
        <p:nvSpPr>
          <p:cNvPr id="15" name="Picture Placeholder 11">
            <a:extLst>
              <a:ext uri="{FF2B5EF4-FFF2-40B4-BE49-F238E27FC236}">
                <a16:creationId xmlns:a16="http://schemas.microsoft.com/office/drawing/2014/main" id="{DD3DABA1-6F82-FA2C-B3B1-E2774C7BFFD0}"/>
              </a:ext>
            </a:extLst>
          </p:cNvPr>
          <p:cNvSpPr>
            <a:spLocks noGrp="1"/>
          </p:cNvSpPr>
          <p:nvPr>
            <p:ph type="pic" sz="quarter" idx="21"/>
          </p:nvPr>
        </p:nvSpPr>
        <p:spPr>
          <a:xfrm>
            <a:off x="594698" y="2546981"/>
            <a:ext cx="1951838" cy="1137442"/>
          </a:xfrm>
          <a:prstGeom prst="roundRect">
            <a:avLst>
              <a:gd name="adj" fmla="val 0"/>
            </a:avLst>
          </a:prstGeom>
          <a:pattFill prst="pct5">
            <a:fgClr>
              <a:schemeClr val="accent1"/>
            </a:fgClr>
            <a:bgClr>
              <a:schemeClr val="accent2"/>
            </a:bgClr>
          </a:pattFill>
        </p:spPr>
        <p:txBody>
          <a:bodyPr vert="horz" lIns="91440" tIns="45720" rIns="91440" bIns="45720" rtlCol="0">
            <a:normAutofit/>
          </a:bodyPr>
          <a:lstStyle>
            <a:lvl1pPr>
              <a:defRPr lang="en-BE" sz="1400">
                <a:solidFill>
                  <a:schemeClr val="accent2">
                    <a:alpha val="0"/>
                  </a:schemeClr>
                </a:solidFill>
              </a:defRPr>
            </a:lvl1pPr>
          </a:lstStyle>
          <a:p>
            <a:pPr lvl="0"/>
            <a:endParaRPr lang="en-BE"/>
          </a:p>
        </p:txBody>
      </p:sp>
      <p:sp>
        <p:nvSpPr>
          <p:cNvPr id="16" name="Picture Placeholder 11">
            <a:extLst>
              <a:ext uri="{FF2B5EF4-FFF2-40B4-BE49-F238E27FC236}">
                <a16:creationId xmlns:a16="http://schemas.microsoft.com/office/drawing/2014/main" id="{D133D67A-D870-3143-0068-6F5B49B4891F}"/>
              </a:ext>
            </a:extLst>
          </p:cNvPr>
          <p:cNvSpPr>
            <a:spLocks noGrp="1"/>
          </p:cNvSpPr>
          <p:nvPr>
            <p:ph type="pic" sz="quarter" idx="22"/>
          </p:nvPr>
        </p:nvSpPr>
        <p:spPr>
          <a:xfrm>
            <a:off x="2861448" y="2546981"/>
            <a:ext cx="1951838" cy="1137442"/>
          </a:xfrm>
          <a:prstGeom prst="roundRect">
            <a:avLst>
              <a:gd name="adj" fmla="val 0"/>
            </a:avLst>
          </a:prstGeom>
          <a:pattFill prst="pct5">
            <a:fgClr>
              <a:schemeClr val="accent1"/>
            </a:fgClr>
            <a:bgClr>
              <a:schemeClr val="accent2"/>
            </a:bgClr>
          </a:pattFill>
        </p:spPr>
        <p:txBody>
          <a:bodyPr vert="horz" lIns="91440" tIns="45720" rIns="91440" bIns="45720" rtlCol="0">
            <a:normAutofit/>
          </a:bodyPr>
          <a:lstStyle>
            <a:lvl1pPr>
              <a:defRPr lang="en-BE" sz="1400">
                <a:solidFill>
                  <a:schemeClr val="accent2">
                    <a:alpha val="0"/>
                  </a:schemeClr>
                </a:solidFill>
              </a:defRPr>
            </a:lvl1pPr>
          </a:lstStyle>
          <a:p>
            <a:pPr lvl="0"/>
            <a:endParaRPr lang="en-BE"/>
          </a:p>
        </p:txBody>
      </p:sp>
      <p:sp>
        <p:nvSpPr>
          <p:cNvPr id="17" name="Picture Placeholder 11">
            <a:extLst>
              <a:ext uri="{FF2B5EF4-FFF2-40B4-BE49-F238E27FC236}">
                <a16:creationId xmlns:a16="http://schemas.microsoft.com/office/drawing/2014/main" id="{B791CB8E-1552-DEAD-2E5A-5DA478FD062E}"/>
              </a:ext>
            </a:extLst>
          </p:cNvPr>
          <p:cNvSpPr>
            <a:spLocks noGrp="1"/>
          </p:cNvSpPr>
          <p:nvPr>
            <p:ph type="pic" sz="quarter" idx="23"/>
          </p:nvPr>
        </p:nvSpPr>
        <p:spPr>
          <a:xfrm>
            <a:off x="5128198" y="2546981"/>
            <a:ext cx="1951838" cy="1137442"/>
          </a:xfrm>
          <a:prstGeom prst="roundRect">
            <a:avLst>
              <a:gd name="adj" fmla="val 0"/>
            </a:avLst>
          </a:prstGeom>
          <a:pattFill prst="pct5">
            <a:fgClr>
              <a:schemeClr val="accent1"/>
            </a:fgClr>
            <a:bgClr>
              <a:schemeClr val="accent2"/>
            </a:bgClr>
          </a:pattFill>
        </p:spPr>
        <p:txBody>
          <a:bodyPr vert="horz" lIns="91440" tIns="45720" rIns="91440" bIns="45720" rtlCol="0">
            <a:normAutofit/>
          </a:bodyPr>
          <a:lstStyle>
            <a:lvl1pPr>
              <a:defRPr lang="en-BE" sz="1400">
                <a:solidFill>
                  <a:schemeClr val="accent2">
                    <a:alpha val="0"/>
                  </a:schemeClr>
                </a:solidFill>
              </a:defRPr>
            </a:lvl1pPr>
          </a:lstStyle>
          <a:p>
            <a:pPr lvl="0"/>
            <a:endParaRPr lang="en-BE" dirty="0"/>
          </a:p>
        </p:txBody>
      </p:sp>
      <p:sp>
        <p:nvSpPr>
          <p:cNvPr id="18" name="Picture Placeholder 11">
            <a:extLst>
              <a:ext uri="{FF2B5EF4-FFF2-40B4-BE49-F238E27FC236}">
                <a16:creationId xmlns:a16="http://schemas.microsoft.com/office/drawing/2014/main" id="{3CB935DB-E68C-3FFD-99F1-6D7558A86008}"/>
              </a:ext>
            </a:extLst>
          </p:cNvPr>
          <p:cNvSpPr>
            <a:spLocks noGrp="1"/>
          </p:cNvSpPr>
          <p:nvPr>
            <p:ph type="pic" sz="quarter" idx="24"/>
          </p:nvPr>
        </p:nvSpPr>
        <p:spPr>
          <a:xfrm>
            <a:off x="7394948" y="2546981"/>
            <a:ext cx="1951838" cy="1137442"/>
          </a:xfrm>
          <a:prstGeom prst="roundRect">
            <a:avLst>
              <a:gd name="adj" fmla="val 0"/>
            </a:avLst>
          </a:prstGeom>
          <a:pattFill prst="pct5">
            <a:fgClr>
              <a:schemeClr val="accent1"/>
            </a:fgClr>
            <a:bgClr>
              <a:schemeClr val="accent2"/>
            </a:bgClr>
          </a:pattFill>
        </p:spPr>
        <p:txBody>
          <a:bodyPr vert="horz" lIns="91440" tIns="45720" rIns="91440" bIns="45720" rtlCol="0">
            <a:normAutofit/>
          </a:bodyPr>
          <a:lstStyle>
            <a:lvl1pPr>
              <a:defRPr lang="en-BE" sz="1400">
                <a:solidFill>
                  <a:schemeClr val="accent2">
                    <a:alpha val="0"/>
                  </a:schemeClr>
                </a:solidFill>
              </a:defRPr>
            </a:lvl1pPr>
          </a:lstStyle>
          <a:p>
            <a:pPr lvl="0"/>
            <a:endParaRPr lang="en-BE"/>
          </a:p>
        </p:txBody>
      </p:sp>
      <p:sp>
        <p:nvSpPr>
          <p:cNvPr id="19" name="Picture Placeholder 11">
            <a:extLst>
              <a:ext uri="{FF2B5EF4-FFF2-40B4-BE49-F238E27FC236}">
                <a16:creationId xmlns:a16="http://schemas.microsoft.com/office/drawing/2014/main" id="{09491C42-59A6-400A-D801-EFCA334E74FB}"/>
              </a:ext>
            </a:extLst>
          </p:cNvPr>
          <p:cNvSpPr>
            <a:spLocks noGrp="1"/>
          </p:cNvSpPr>
          <p:nvPr>
            <p:ph type="pic" sz="quarter" idx="25"/>
          </p:nvPr>
        </p:nvSpPr>
        <p:spPr>
          <a:xfrm>
            <a:off x="9661698" y="2546981"/>
            <a:ext cx="1951838" cy="1137442"/>
          </a:xfrm>
          <a:prstGeom prst="roundRect">
            <a:avLst>
              <a:gd name="adj" fmla="val 0"/>
            </a:avLst>
          </a:prstGeom>
          <a:pattFill prst="pct5">
            <a:fgClr>
              <a:schemeClr val="accent1"/>
            </a:fgClr>
            <a:bgClr>
              <a:schemeClr val="accent2"/>
            </a:bgClr>
          </a:pattFill>
        </p:spPr>
        <p:txBody>
          <a:bodyPr vert="horz" lIns="91440" tIns="45720" rIns="91440" bIns="45720" rtlCol="0">
            <a:normAutofit/>
          </a:bodyPr>
          <a:lstStyle>
            <a:lvl1pPr>
              <a:defRPr lang="en-BE" sz="1400">
                <a:solidFill>
                  <a:schemeClr val="accent2">
                    <a:alpha val="0"/>
                  </a:schemeClr>
                </a:solidFill>
              </a:defRPr>
            </a:lvl1pPr>
          </a:lstStyle>
          <a:p>
            <a:pPr lvl="0"/>
            <a:endParaRPr lang="en-BE" dirty="0"/>
          </a:p>
        </p:txBody>
      </p:sp>
      <p:sp>
        <p:nvSpPr>
          <p:cNvPr id="20" name="Picture Placeholder 11">
            <a:extLst>
              <a:ext uri="{FF2B5EF4-FFF2-40B4-BE49-F238E27FC236}">
                <a16:creationId xmlns:a16="http://schemas.microsoft.com/office/drawing/2014/main" id="{6E24D285-4EC0-20FF-8ED3-8B8B4367717E}"/>
              </a:ext>
            </a:extLst>
          </p:cNvPr>
          <p:cNvSpPr>
            <a:spLocks noGrp="1"/>
          </p:cNvSpPr>
          <p:nvPr>
            <p:ph type="pic" sz="quarter" idx="26"/>
          </p:nvPr>
        </p:nvSpPr>
        <p:spPr>
          <a:xfrm>
            <a:off x="594698" y="4515720"/>
            <a:ext cx="1951838" cy="1137442"/>
          </a:xfrm>
          <a:prstGeom prst="roundRect">
            <a:avLst>
              <a:gd name="adj" fmla="val 0"/>
            </a:avLst>
          </a:prstGeom>
          <a:pattFill prst="pct5">
            <a:fgClr>
              <a:schemeClr val="accent1"/>
            </a:fgClr>
            <a:bgClr>
              <a:schemeClr val="accent2"/>
            </a:bgClr>
          </a:pattFill>
        </p:spPr>
        <p:txBody>
          <a:bodyPr vert="horz" lIns="91440" tIns="45720" rIns="91440" bIns="45720" rtlCol="0">
            <a:normAutofit/>
          </a:bodyPr>
          <a:lstStyle>
            <a:lvl1pPr>
              <a:defRPr lang="en-BE" sz="1400">
                <a:solidFill>
                  <a:schemeClr val="accent2">
                    <a:alpha val="0"/>
                  </a:schemeClr>
                </a:solidFill>
              </a:defRPr>
            </a:lvl1pPr>
          </a:lstStyle>
          <a:p>
            <a:pPr lvl="0"/>
            <a:endParaRPr lang="en-BE"/>
          </a:p>
        </p:txBody>
      </p:sp>
      <p:sp>
        <p:nvSpPr>
          <p:cNvPr id="21" name="Picture Placeholder 11">
            <a:extLst>
              <a:ext uri="{FF2B5EF4-FFF2-40B4-BE49-F238E27FC236}">
                <a16:creationId xmlns:a16="http://schemas.microsoft.com/office/drawing/2014/main" id="{89CCDCE4-C4DD-C7DC-4766-513EDE8A4A2D}"/>
              </a:ext>
            </a:extLst>
          </p:cNvPr>
          <p:cNvSpPr>
            <a:spLocks noGrp="1"/>
          </p:cNvSpPr>
          <p:nvPr>
            <p:ph type="pic" sz="quarter" idx="27"/>
          </p:nvPr>
        </p:nvSpPr>
        <p:spPr>
          <a:xfrm>
            <a:off x="2861448" y="4515720"/>
            <a:ext cx="1951838" cy="1137442"/>
          </a:xfrm>
          <a:prstGeom prst="roundRect">
            <a:avLst>
              <a:gd name="adj" fmla="val 0"/>
            </a:avLst>
          </a:prstGeom>
          <a:pattFill prst="pct5">
            <a:fgClr>
              <a:schemeClr val="accent1"/>
            </a:fgClr>
            <a:bgClr>
              <a:schemeClr val="accent2"/>
            </a:bgClr>
          </a:pattFill>
        </p:spPr>
        <p:txBody>
          <a:bodyPr vert="horz" lIns="91440" tIns="45720" rIns="91440" bIns="45720" rtlCol="0">
            <a:normAutofit/>
          </a:bodyPr>
          <a:lstStyle>
            <a:lvl1pPr>
              <a:defRPr lang="en-BE" sz="1400">
                <a:solidFill>
                  <a:schemeClr val="accent2">
                    <a:alpha val="0"/>
                  </a:schemeClr>
                </a:solidFill>
              </a:defRPr>
            </a:lvl1pPr>
          </a:lstStyle>
          <a:p>
            <a:pPr lvl="0"/>
            <a:endParaRPr lang="en-BE"/>
          </a:p>
        </p:txBody>
      </p:sp>
      <p:sp>
        <p:nvSpPr>
          <p:cNvPr id="22" name="Picture Placeholder 11">
            <a:extLst>
              <a:ext uri="{FF2B5EF4-FFF2-40B4-BE49-F238E27FC236}">
                <a16:creationId xmlns:a16="http://schemas.microsoft.com/office/drawing/2014/main" id="{8A7B5E6C-BD95-7961-2D3A-013AB527E0A6}"/>
              </a:ext>
            </a:extLst>
          </p:cNvPr>
          <p:cNvSpPr>
            <a:spLocks noGrp="1"/>
          </p:cNvSpPr>
          <p:nvPr>
            <p:ph type="pic" sz="quarter" idx="28"/>
          </p:nvPr>
        </p:nvSpPr>
        <p:spPr>
          <a:xfrm>
            <a:off x="5128198" y="4515720"/>
            <a:ext cx="1951838" cy="1137442"/>
          </a:xfrm>
          <a:prstGeom prst="roundRect">
            <a:avLst>
              <a:gd name="adj" fmla="val 0"/>
            </a:avLst>
          </a:prstGeom>
          <a:pattFill prst="pct5">
            <a:fgClr>
              <a:schemeClr val="accent1"/>
            </a:fgClr>
            <a:bgClr>
              <a:schemeClr val="accent2"/>
            </a:bgClr>
          </a:pattFill>
        </p:spPr>
        <p:txBody>
          <a:bodyPr vert="horz" lIns="91440" tIns="45720" rIns="91440" bIns="45720" rtlCol="0">
            <a:normAutofit/>
          </a:bodyPr>
          <a:lstStyle>
            <a:lvl1pPr>
              <a:defRPr lang="en-BE" sz="1400">
                <a:solidFill>
                  <a:schemeClr val="accent2">
                    <a:alpha val="0"/>
                  </a:schemeClr>
                </a:solidFill>
              </a:defRPr>
            </a:lvl1pPr>
          </a:lstStyle>
          <a:p>
            <a:pPr lvl="0"/>
            <a:endParaRPr lang="en-BE" dirty="0"/>
          </a:p>
        </p:txBody>
      </p:sp>
      <p:sp>
        <p:nvSpPr>
          <p:cNvPr id="23" name="Picture Placeholder 11">
            <a:extLst>
              <a:ext uri="{FF2B5EF4-FFF2-40B4-BE49-F238E27FC236}">
                <a16:creationId xmlns:a16="http://schemas.microsoft.com/office/drawing/2014/main" id="{149ADA30-16AE-0F0C-7605-1A80E3CF8279}"/>
              </a:ext>
            </a:extLst>
          </p:cNvPr>
          <p:cNvSpPr>
            <a:spLocks noGrp="1"/>
          </p:cNvSpPr>
          <p:nvPr>
            <p:ph type="pic" sz="quarter" idx="29"/>
          </p:nvPr>
        </p:nvSpPr>
        <p:spPr>
          <a:xfrm>
            <a:off x="7394948" y="4515720"/>
            <a:ext cx="1951838" cy="1137442"/>
          </a:xfrm>
          <a:prstGeom prst="roundRect">
            <a:avLst>
              <a:gd name="adj" fmla="val 0"/>
            </a:avLst>
          </a:prstGeom>
          <a:pattFill prst="pct5">
            <a:fgClr>
              <a:schemeClr val="accent1"/>
            </a:fgClr>
            <a:bgClr>
              <a:schemeClr val="accent2"/>
            </a:bgClr>
          </a:pattFill>
        </p:spPr>
        <p:txBody>
          <a:bodyPr vert="horz" lIns="91440" tIns="45720" rIns="91440" bIns="45720" rtlCol="0">
            <a:normAutofit/>
          </a:bodyPr>
          <a:lstStyle>
            <a:lvl1pPr>
              <a:defRPr lang="en-BE" sz="1400">
                <a:solidFill>
                  <a:schemeClr val="accent2">
                    <a:alpha val="0"/>
                  </a:schemeClr>
                </a:solidFill>
              </a:defRPr>
            </a:lvl1pPr>
          </a:lstStyle>
          <a:p>
            <a:pPr lvl="0"/>
            <a:endParaRPr lang="en-BE"/>
          </a:p>
        </p:txBody>
      </p:sp>
      <p:sp>
        <p:nvSpPr>
          <p:cNvPr id="24" name="Picture Placeholder 11">
            <a:extLst>
              <a:ext uri="{FF2B5EF4-FFF2-40B4-BE49-F238E27FC236}">
                <a16:creationId xmlns:a16="http://schemas.microsoft.com/office/drawing/2014/main" id="{00C0C92B-8099-28ED-1C77-20DEA9CE7805}"/>
              </a:ext>
            </a:extLst>
          </p:cNvPr>
          <p:cNvSpPr>
            <a:spLocks noGrp="1"/>
          </p:cNvSpPr>
          <p:nvPr>
            <p:ph type="pic" sz="quarter" idx="30"/>
          </p:nvPr>
        </p:nvSpPr>
        <p:spPr>
          <a:xfrm>
            <a:off x="9661698" y="4515720"/>
            <a:ext cx="1951838" cy="1137442"/>
          </a:xfrm>
          <a:prstGeom prst="roundRect">
            <a:avLst>
              <a:gd name="adj" fmla="val 0"/>
            </a:avLst>
          </a:prstGeom>
          <a:pattFill prst="pct5">
            <a:fgClr>
              <a:schemeClr val="accent1"/>
            </a:fgClr>
            <a:bgClr>
              <a:schemeClr val="accent2"/>
            </a:bgClr>
          </a:pattFill>
        </p:spPr>
        <p:txBody>
          <a:bodyPr vert="horz" lIns="91440" tIns="45720" rIns="91440" bIns="45720" rtlCol="0">
            <a:normAutofit/>
          </a:bodyPr>
          <a:lstStyle>
            <a:lvl1pPr>
              <a:defRPr lang="en-BE" sz="1400">
                <a:solidFill>
                  <a:schemeClr val="accent2">
                    <a:alpha val="0"/>
                  </a:schemeClr>
                </a:solidFill>
              </a:defRPr>
            </a:lvl1pPr>
          </a:lstStyle>
          <a:p>
            <a:pPr lvl="0"/>
            <a:endParaRPr lang="en-BE" dirty="0"/>
          </a:p>
        </p:txBody>
      </p:sp>
    </p:spTree>
    <p:extLst>
      <p:ext uri="{BB962C8B-B14F-4D97-AF65-F5344CB8AC3E}">
        <p14:creationId xmlns:p14="http://schemas.microsoft.com/office/powerpoint/2010/main" val="33378815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0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3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40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50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60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000"/>
                                        <p:tgtEl>
                                          <p:spTgt spid="16"/>
                                        </p:tgtEl>
                                      </p:cBhvr>
                                    </p:animEffect>
                                    <p:anim calcmode="lin" valueType="num">
                                      <p:cBhvr>
                                        <p:cTn id="38" dur="1000" fill="hold"/>
                                        <p:tgtEl>
                                          <p:spTgt spid="16"/>
                                        </p:tgtEl>
                                        <p:attrNameLst>
                                          <p:attrName>ppt_x</p:attrName>
                                        </p:attrNameLst>
                                      </p:cBhvr>
                                      <p:tavLst>
                                        <p:tav tm="0">
                                          <p:val>
                                            <p:strVal val="#ppt_x"/>
                                          </p:val>
                                        </p:tav>
                                        <p:tav tm="100000">
                                          <p:val>
                                            <p:strVal val="#ppt_x"/>
                                          </p:val>
                                        </p:tav>
                                      </p:tavLst>
                                    </p:anim>
                                    <p:anim calcmode="lin" valueType="num">
                                      <p:cBhvr>
                                        <p:cTn id="39" dur="1000" fill="hold"/>
                                        <p:tgtEl>
                                          <p:spTgt spid="16"/>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70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1000"/>
                                        <p:tgtEl>
                                          <p:spTgt spid="17"/>
                                        </p:tgtEl>
                                      </p:cBhvr>
                                    </p:animEffect>
                                    <p:anim calcmode="lin" valueType="num">
                                      <p:cBhvr>
                                        <p:cTn id="43" dur="1000" fill="hold"/>
                                        <p:tgtEl>
                                          <p:spTgt spid="17"/>
                                        </p:tgtEl>
                                        <p:attrNameLst>
                                          <p:attrName>ppt_x</p:attrName>
                                        </p:attrNameLst>
                                      </p:cBhvr>
                                      <p:tavLst>
                                        <p:tav tm="0">
                                          <p:val>
                                            <p:strVal val="#ppt_x"/>
                                          </p:val>
                                        </p:tav>
                                        <p:tav tm="100000">
                                          <p:val>
                                            <p:strVal val="#ppt_x"/>
                                          </p:val>
                                        </p:tav>
                                      </p:tavLst>
                                    </p:anim>
                                    <p:anim calcmode="lin" valueType="num">
                                      <p:cBhvr>
                                        <p:cTn id="44" dur="1000" fill="hold"/>
                                        <p:tgtEl>
                                          <p:spTgt spid="17"/>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80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1000"/>
                                        <p:tgtEl>
                                          <p:spTgt spid="18"/>
                                        </p:tgtEl>
                                      </p:cBhvr>
                                    </p:animEffect>
                                    <p:anim calcmode="lin" valueType="num">
                                      <p:cBhvr>
                                        <p:cTn id="48" dur="1000" fill="hold"/>
                                        <p:tgtEl>
                                          <p:spTgt spid="18"/>
                                        </p:tgtEl>
                                        <p:attrNameLst>
                                          <p:attrName>ppt_x</p:attrName>
                                        </p:attrNameLst>
                                      </p:cBhvr>
                                      <p:tavLst>
                                        <p:tav tm="0">
                                          <p:val>
                                            <p:strVal val="#ppt_x"/>
                                          </p:val>
                                        </p:tav>
                                        <p:tav tm="100000">
                                          <p:val>
                                            <p:strVal val="#ppt_x"/>
                                          </p:val>
                                        </p:tav>
                                      </p:tavLst>
                                    </p:anim>
                                    <p:anim calcmode="lin" valueType="num">
                                      <p:cBhvr>
                                        <p:cTn id="49" dur="1000" fill="hold"/>
                                        <p:tgtEl>
                                          <p:spTgt spid="18"/>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90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1000"/>
                                        <p:tgtEl>
                                          <p:spTgt spid="19"/>
                                        </p:tgtEl>
                                      </p:cBhvr>
                                    </p:animEffect>
                                    <p:anim calcmode="lin" valueType="num">
                                      <p:cBhvr>
                                        <p:cTn id="53" dur="1000" fill="hold"/>
                                        <p:tgtEl>
                                          <p:spTgt spid="19"/>
                                        </p:tgtEl>
                                        <p:attrNameLst>
                                          <p:attrName>ppt_x</p:attrName>
                                        </p:attrNameLst>
                                      </p:cBhvr>
                                      <p:tavLst>
                                        <p:tav tm="0">
                                          <p:val>
                                            <p:strVal val="#ppt_x"/>
                                          </p:val>
                                        </p:tav>
                                        <p:tav tm="100000">
                                          <p:val>
                                            <p:strVal val="#ppt_x"/>
                                          </p:val>
                                        </p:tav>
                                      </p:tavLst>
                                    </p:anim>
                                    <p:anim calcmode="lin" valueType="num">
                                      <p:cBhvr>
                                        <p:cTn id="54" dur="1000" fill="hold"/>
                                        <p:tgtEl>
                                          <p:spTgt spid="19"/>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100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1000"/>
                                        <p:tgtEl>
                                          <p:spTgt spid="20"/>
                                        </p:tgtEl>
                                      </p:cBhvr>
                                    </p:animEffect>
                                    <p:anim calcmode="lin" valueType="num">
                                      <p:cBhvr>
                                        <p:cTn id="58" dur="1000" fill="hold"/>
                                        <p:tgtEl>
                                          <p:spTgt spid="20"/>
                                        </p:tgtEl>
                                        <p:attrNameLst>
                                          <p:attrName>ppt_x</p:attrName>
                                        </p:attrNameLst>
                                      </p:cBhvr>
                                      <p:tavLst>
                                        <p:tav tm="0">
                                          <p:val>
                                            <p:strVal val="#ppt_x"/>
                                          </p:val>
                                        </p:tav>
                                        <p:tav tm="100000">
                                          <p:val>
                                            <p:strVal val="#ppt_x"/>
                                          </p:val>
                                        </p:tav>
                                      </p:tavLst>
                                    </p:anim>
                                    <p:anim calcmode="lin" valueType="num">
                                      <p:cBhvr>
                                        <p:cTn id="59" dur="1000" fill="hold"/>
                                        <p:tgtEl>
                                          <p:spTgt spid="20"/>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110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1000"/>
                                        <p:tgtEl>
                                          <p:spTgt spid="21"/>
                                        </p:tgtEl>
                                      </p:cBhvr>
                                    </p:animEffect>
                                    <p:anim calcmode="lin" valueType="num">
                                      <p:cBhvr>
                                        <p:cTn id="63" dur="1000" fill="hold"/>
                                        <p:tgtEl>
                                          <p:spTgt spid="21"/>
                                        </p:tgtEl>
                                        <p:attrNameLst>
                                          <p:attrName>ppt_x</p:attrName>
                                        </p:attrNameLst>
                                      </p:cBhvr>
                                      <p:tavLst>
                                        <p:tav tm="0">
                                          <p:val>
                                            <p:strVal val="#ppt_x"/>
                                          </p:val>
                                        </p:tav>
                                        <p:tav tm="100000">
                                          <p:val>
                                            <p:strVal val="#ppt_x"/>
                                          </p:val>
                                        </p:tav>
                                      </p:tavLst>
                                    </p:anim>
                                    <p:anim calcmode="lin" valueType="num">
                                      <p:cBhvr>
                                        <p:cTn id="64" dur="1000" fill="hold"/>
                                        <p:tgtEl>
                                          <p:spTgt spid="21"/>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120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1000"/>
                                        <p:tgtEl>
                                          <p:spTgt spid="22"/>
                                        </p:tgtEl>
                                      </p:cBhvr>
                                    </p:animEffect>
                                    <p:anim calcmode="lin" valueType="num">
                                      <p:cBhvr>
                                        <p:cTn id="68" dur="1000" fill="hold"/>
                                        <p:tgtEl>
                                          <p:spTgt spid="22"/>
                                        </p:tgtEl>
                                        <p:attrNameLst>
                                          <p:attrName>ppt_x</p:attrName>
                                        </p:attrNameLst>
                                      </p:cBhvr>
                                      <p:tavLst>
                                        <p:tav tm="0">
                                          <p:val>
                                            <p:strVal val="#ppt_x"/>
                                          </p:val>
                                        </p:tav>
                                        <p:tav tm="100000">
                                          <p:val>
                                            <p:strVal val="#ppt_x"/>
                                          </p:val>
                                        </p:tav>
                                      </p:tavLst>
                                    </p:anim>
                                    <p:anim calcmode="lin" valueType="num">
                                      <p:cBhvr>
                                        <p:cTn id="69" dur="1000" fill="hold"/>
                                        <p:tgtEl>
                                          <p:spTgt spid="22"/>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1300"/>
                                  </p:stCondLst>
                                  <p:childTnLst>
                                    <p:set>
                                      <p:cBhvr>
                                        <p:cTn id="71" dur="1" fill="hold">
                                          <p:stCondLst>
                                            <p:cond delay="0"/>
                                          </p:stCondLst>
                                        </p:cTn>
                                        <p:tgtEl>
                                          <p:spTgt spid="23"/>
                                        </p:tgtEl>
                                        <p:attrNameLst>
                                          <p:attrName>style.visibility</p:attrName>
                                        </p:attrNameLst>
                                      </p:cBhvr>
                                      <p:to>
                                        <p:strVal val="visible"/>
                                      </p:to>
                                    </p:set>
                                    <p:animEffect transition="in" filter="fade">
                                      <p:cBhvr>
                                        <p:cTn id="72" dur="1000"/>
                                        <p:tgtEl>
                                          <p:spTgt spid="23"/>
                                        </p:tgtEl>
                                      </p:cBhvr>
                                    </p:animEffect>
                                    <p:anim calcmode="lin" valueType="num">
                                      <p:cBhvr>
                                        <p:cTn id="73" dur="1000" fill="hold"/>
                                        <p:tgtEl>
                                          <p:spTgt spid="23"/>
                                        </p:tgtEl>
                                        <p:attrNameLst>
                                          <p:attrName>ppt_x</p:attrName>
                                        </p:attrNameLst>
                                      </p:cBhvr>
                                      <p:tavLst>
                                        <p:tav tm="0">
                                          <p:val>
                                            <p:strVal val="#ppt_x"/>
                                          </p:val>
                                        </p:tav>
                                        <p:tav tm="100000">
                                          <p:val>
                                            <p:strVal val="#ppt_x"/>
                                          </p:val>
                                        </p:tav>
                                      </p:tavLst>
                                    </p:anim>
                                    <p:anim calcmode="lin" valueType="num">
                                      <p:cBhvr>
                                        <p:cTn id="74" dur="1000" fill="hold"/>
                                        <p:tgtEl>
                                          <p:spTgt spid="23"/>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1400"/>
                                  </p:stCondLst>
                                  <p:childTnLst>
                                    <p:set>
                                      <p:cBhvr>
                                        <p:cTn id="76" dur="1" fill="hold">
                                          <p:stCondLst>
                                            <p:cond delay="0"/>
                                          </p:stCondLst>
                                        </p:cTn>
                                        <p:tgtEl>
                                          <p:spTgt spid="24"/>
                                        </p:tgtEl>
                                        <p:attrNameLst>
                                          <p:attrName>style.visibility</p:attrName>
                                        </p:attrNameLst>
                                      </p:cBhvr>
                                      <p:to>
                                        <p:strVal val="visible"/>
                                      </p:to>
                                    </p:set>
                                    <p:animEffect transition="in" filter="fade">
                                      <p:cBhvr>
                                        <p:cTn id="77" dur="1000"/>
                                        <p:tgtEl>
                                          <p:spTgt spid="24"/>
                                        </p:tgtEl>
                                      </p:cBhvr>
                                    </p:animEffect>
                                    <p:anim calcmode="lin" valueType="num">
                                      <p:cBhvr>
                                        <p:cTn id="78" dur="1000" fill="hold"/>
                                        <p:tgtEl>
                                          <p:spTgt spid="24"/>
                                        </p:tgtEl>
                                        <p:attrNameLst>
                                          <p:attrName>ppt_x</p:attrName>
                                        </p:attrNameLst>
                                      </p:cBhvr>
                                      <p:tavLst>
                                        <p:tav tm="0">
                                          <p:val>
                                            <p:strVal val="#ppt_x"/>
                                          </p:val>
                                        </p:tav>
                                        <p:tav tm="100000">
                                          <p:val>
                                            <p:strVal val="#ppt_x"/>
                                          </p:val>
                                        </p:tav>
                                      </p:tavLst>
                                    </p:anim>
                                    <p:anim calcmode="lin" valueType="num">
                                      <p:cBhvr>
                                        <p:cTn id="7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s 07">
    <p:bg>
      <p:bgPr>
        <a:solidFill>
          <a:schemeClr val="accent2"/>
        </a:solidFill>
        <a:effectLst/>
      </p:bgPr>
    </p:bg>
    <p:spTree>
      <p:nvGrpSpPr>
        <p:cNvPr id="1" name=""/>
        <p:cNvGrpSpPr/>
        <p:nvPr/>
      </p:nvGrpSpPr>
      <p:grpSpPr>
        <a:xfrm>
          <a:off x="0" y="0"/>
          <a:ext cx="0" cy="0"/>
          <a:chOff x="0" y="0"/>
          <a:chExt cx="0" cy="0"/>
        </a:xfrm>
      </p:grpSpPr>
      <p:sp>
        <p:nvSpPr>
          <p:cNvPr id="4" name="Picture Placeholder 7">
            <a:extLst>
              <a:ext uri="{FF2B5EF4-FFF2-40B4-BE49-F238E27FC236}">
                <a16:creationId xmlns:a16="http://schemas.microsoft.com/office/drawing/2014/main" id="{83A15AAC-A304-175E-85DC-05F365744F32}"/>
              </a:ext>
            </a:extLst>
          </p:cNvPr>
          <p:cNvSpPr>
            <a:spLocks noGrp="1"/>
          </p:cNvSpPr>
          <p:nvPr>
            <p:ph type="pic" sz="quarter" idx="14"/>
          </p:nvPr>
        </p:nvSpPr>
        <p:spPr>
          <a:xfrm>
            <a:off x="7736193" y="282633"/>
            <a:ext cx="1903107" cy="3044767"/>
          </a:xfrm>
          <a:prstGeom prst="roundRect">
            <a:avLst>
              <a:gd name="adj" fmla="val 0"/>
            </a:avLst>
          </a:prstGeom>
          <a:pattFill prst="pct5">
            <a:fgClr>
              <a:schemeClr val="accent1"/>
            </a:fgClr>
            <a:bgClr>
              <a:schemeClr val="accent2"/>
            </a:bgClr>
          </a:pattFill>
        </p:spPr>
        <p:txBody>
          <a:bodyPr vert="horz" lIns="91440" tIns="45720" rIns="91440" bIns="45720" rtlCol="0">
            <a:normAutofit/>
          </a:bodyPr>
          <a:lstStyle>
            <a:lvl1pPr>
              <a:defRPr lang="en-BE" sz="1400">
                <a:solidFill>
                  <a:schemeClr val="accent2">
                    <a:alpha val="0"/>
                  </a:schemeClr>
                </a:solidFill>
              </a:defRPr>
            </a:lvl1pPr>
          </a:lstStyle>
          <a:p>
            <a:pPr lvl="0"/>
            <a:endParaRPr lang="en-BE"/>
          </a:p>
        </p:txBody>
      </p:sp>
      <p:sp>
        <p:nvSpPr>
          <p:cNvPr id="5" name="Picture Placeholder 7">
            <a:extLst>
              <a:ext uri="{FF2B5EF4-FFF2-40B4-BE49-F238E27FC236}">
                <a16:creationId xmlns:a16="http://schemas.microsoft.com/office/drawing/2014/main" id="{649CBD65-310B-EE0E-4B7F-EF6624D5B8F7}"/>
              </a:ext>
            </a:extLst>
          </p:cNvPr>
          <p:cNvSpPr>
            <a:spLocks noGrp="1"/>
          </p:cNvSpPr>
          <p:nvPr>
            <p:ph type="pic" sz="quarter" idx="16"/>
          </p:nvPr>
        </p:nvSpPr>
        <p:spPr>
          <a:xfrm>
            <a:off x="5627993" y="3533833"/>
            <a:ext cx="1903107" cy="3044767"/>
          </a:xfrm>
          <a:prstGeom prst="roundRect">
            <a:avLst>
              <a:gd name="adj" fmla="val 0"/>
            </a:avLst>
          </a:prstGeom>
          <a:pattFill prst="pct5">
            <a:fgClr>
              <a:schemeClr val="accent1"/>
            </a:fgClr>
            <a:bgClr>
              <a:schemeClr val="accent2"/>
            </a:bgClr>
          </a:pattFill>
        </p:spPr>
        <p:txBody>
          <a:bodyPr vert="horz" lIns="91440" tIns="45720" rIns="91440" bIns="45720" rtlCol="0">
            <a:normAutofit/>
          </a:bodyPr>
          <a:lstStyle>
            <a:lvl1pPr>
              <a:defRPr lang="en-BE" sz="1400">
                <a:solidFill>
                  <a:schemeClr val="accent2">
                    <a:alpha val="0"/>
                  </a:schemeClr>
                </a:solidFill>
              </a:defRPr>
            </a:lvl1pPr>
          </a:lstStyle>
          <a:p>
            <a:pPr lvl="0"/>
            <a:endParaRPr lang="en-BE"/>
          </a:p>
        </p:txBody>
      </p:sp>
      <p:sp>
        <p:nvSpPr>
          <p:cNvPr id="6" name="Picture Placeholder 7">
            <a:extLst>
              <a:ext uri="{FF2B5EF4-FFF2-40B4-BE49-F238E27FC236}">
                <a16:creationId xmlns:a16="http://schemas.microsoft.com/office/drawing/2014/main" id="{35F6EC85-8277-BAD3-FDAE-B68E0BE9C5E0}"/>
              </a:ext>
            </a:extLst>
          </p:cNvPr>
          <p:cNvSpPr>
            <a:spLocks noGrp="1"/>
          </p:cNvSpPr>
          <p:nvPr>
            <p:ph type="pic" sz="quarter" idx="18"/>
          </p:nvPr>
        </p:nvSpPr>
        <p:spPr>
          <a:xfrm>
            <a:off x="9844393" y="3533833"/>
            <a:ext cx="1903107" cy="3044767"/>
          </a:xfrm>
          <a:prstGeom prst="roundRect">
            <a:avLst>
              <a:gd name="adj" fmla="val 0"/>
            </a:avLst>
          </a:prstGeom>
          <a:pattFill prst="pct5">
            <a:fgClr>
              <a:schemeClr val="accent1"/>
            </a:fgClr>
            <a:bgClr>
              <a:schemeClr val="accent2"/>
            </a:bgClr>
          </a:pattFill>
        </p:spPr>
        <p:txBody>
          <a:bodyPr vert="horz" lIns="91440" tIns="45720" rIns="91440" bIns="45720" rtlCol="0">
            <a:normAutofit/>
          </a:bodyPr>
          <a:lstStyle>
            <a:lvl1pPr>
              <a:defRPr lang="en-BE" sz="1400">
                <a:solidFill>
                  <a:schemeClr val="accent2">
                    <a:alpha val="0"/>
                  </a:schemeClr>
                </a:solidFill>
              </a:defRPr>
            </a:lvl1pPr>
          </a:lstStyle>
          <a:p>
            <a:pPr lvl="0"/>
            <a:endParaRPr lang="en-BE"/>
          </a:p>
        </p:txBody>
      </p:sp>
      <p:sp>
        <p:nvSpPr>
          <p:cNvPr id="7" name="Title 1">
            <a:extLst>
              <a:ext uri="{FF2B5EF4-FFF2-40B4-BE49-F238E27FC236}">
                <a16:creationId xmlns:a16="http://schemas.microsoft.com/office/drawing/2014/main" id="{8A97284F-79EE-2D8C-0EE6-760FF3133089}"/>
              </a:ext>
            </a:extLst>
          </p:cNvPr>
          <p:cNvSpPr>
            <a:spLocks noGrp="1"/>
          </p:cNvSpPr>
          <p:nvPr>
            <p:ph type="ctrTitle"/>
          </p:nvPr>
        </p:nvSpPr>
        <p:spPr>
          <a:xfrm>
            <a:off x="677503" y="1087194"/>
            <a:ext cx="4178276" cy="2387600"/>
          </a:xfrm>
        </p:spPr>
        <p:txBody>
          <a:bodyPr anchor="b">
            <a:normAutofit/>
          </a:bodyPr>
          <a:lstStyle>
            <a:lvl1pPr algn="l">
              <a:defRPr sz="4400">
                <a:solidFill>
                  <a:schemeClr val="accent3"/>
                </a:solidFill>
              </a:defRPr>
            </a:lvl1pPr>
          </a:lstStyle>
          <a:p>
            <a:r>
              <a:rPr lang="en-GB" dirty="0"/>
              <a:t>Click to edit Master title</a:t>
            </a:r>
            <a:endParaRPr lang="en-BE" dirty="0"/>
          </a:p>
        </p:txBody>
      </p:sp>
      <p:sp>
        <p:nvSpPr>
          <p:cNvPr id="8" name="Text Placeholder 4">
            <a:extLst>
              <a:ext uri="{FF2B5EF4-FFF2-40B4-BE49-F238E27FC236}">
                <a16:creationId xmlns:a16="http://schemas.microsoft.com/office/drawing/2014/main" id="{B03CA363-9BFD-7117-80BD-80B04F9CEF2C}"/>
              </a:ext>
            </a:extLst>
          </p:cNvPr>
          <p:cNvSpPr>
            <a:spLocks noGrp="1"/>
          </p:cNvSpPr>
          <p:nvPr>
            <p:ph type="body" sz="quarter" idx="19" hasCustomPrompt="1"/>
          </p:nvPr>
        </p:nvSpPr>
        <p:spPr>
          <a:xfrm>
            <a:off x="676892" y="3628292"/>
            <a:ext cx="4178276" cy="1939925"/>
          </a:xfrm>
        </p:spPr>
        <p:txBody>
          <a:bodyPr>
            <a:normAutofit/>
          </a:bodyPr>
          <a:lstStyle>
            <a:lvl1pPr marL="0" indent="0">
              <a:buNone/>
              <a:defRPr sz="1400" b="0" i="0">
                <a:latin typeface="Aptos Light" panose="020B00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GB" dirty="0"/>
              <a:t>Add your slide content here</a:t>
            </a:r>
            <a:endParaRPr lang="en-BE" dirty="0"/>
          </a:p>
        </p:txBody>
      </p:sp>
    </p:spTree>
    <p:extLst>
      <p:ext uri="{BB962C8B-B14F-4D97-AF65-F5344CB8AC3E}">
        <p14:creationId xmlns:p14="http://schemas.microsoft.com/office/powerpoint/2010/main" val="34667839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1000"/>
                                        <p:tgtEl>
                                          <p:spTgt spid="8">
                                            <p:txEl>
                                              <p:pRg st="0" end="0"/>
                                            </p:txEl>
                                          </p:spTgt>
                                        </p:tgtEl>
                                      </p:cBhvr>
                                    </p:animEffect>
                                    <p:anim calcmode="lin" valueType="num">
                                      <p:cBhvr>
                                        <p:cTn id="13"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20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40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1000"/>
                        <p:tgtEl>
                          <p:spTgt spid="8"/>
                        </p:tgtEl>
                      </p:cBhvr>
                    </p:animEffect>
                    <p:anim calcmode="lin" valueType="num">
                      <p:cBhvr>
                        <p:cTn dur="1000" fill="hold"/>
                        <p:tgtEl>
                          <p:spTgt spid="8"/>
                        </p:tgtEl>
                        <p:attrNameLst>
                          <p:attrName>ppt_x</p:attrName>
                        </p:attrNameLst>
                      </p:cBhvr>
                      <p:tavLst>
                        <p:tav tm="0">
                          <p:val>
                            <p:strVal val="#ppt_x"/>
                          </p:val>
                        </p:tav>
                        <p:tav tm="100000">
                          <p:val>
                            <p:strVal val="#ppt_x"/>
                          </p:val>
                        </p:tav>
                      </p:tavLst>
                    </p:anim>
                    <p:anim calcmode="lin" valueType="num">
                      <p:cBhvr>
                        <p:cTn dur="1000" fill="hold"/>
                        <p:tgtEl>
                          <p:spTgt spid="8"/>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s 08">
    <p:bg>
      <p:bgPr>
        <a:solidFill>
          <a:schemeClr val="accent2"/>
        </a:solidFill>
        <a:effectLst/>
      </p:bgPr>
    </p:bg>
    <p:spTree>
      <p:nvGrpSpPr>
        <p:cNvPr id="1" name=""/>
        <p:cNvGrpSpPr/>
        <p:nvPr/>
      </p:nvGrpSpPr>
      <p:grpSpPr>
        <a:xfrm>
          <a:off x="0" y="0"/>
          <a:ext cx="0" cy="0"/>
          <a:chOff x="0" y="0"/>
          <a:chExt cx="0" cy="0"/>
        </a:xfrm>
      </p:grpSpPr>
      <p:sp>
        <p:nvSpPr>
          <p:cNvPr id="8" name="Picture Placeholder 11">
            <a:extLst>
              <a:ext uri="{FF2B5EF4-FFF2-40B4-BE49-F238E27FC236}">
                <a16:creationId xmlns:a16="http://schemas.microsoft.com/office/drawing/2014/main" id="{6E693847-40DF-830D-65C5-1BB1E921DA56}"/>
              </a:ext>
            </a:extLst>
          </p:cNvPr>
          <p:cNvSpPr>
            <a:spLocks noGrp="1"/>
          </p:cNvSpPr>
          <p:nvPr>
            <p:ph type="pic" sz="quarter" idx="12"/>
          </p:nvPr>
        </p:nvSpPr>
        <p:spPr>
          <a:xfrm>
            <a:off x="4490825" y="1451758"/>
            <a:ext cx="2194354" cy="3954484"/>
          </a:xfrm>
          <a:prstGeom prst="roundRect">
            <a:avLst>
              <a:gd name="adj" fmla="val 0"/>
            </a:avLst>
          </a:prstGeom>
          <a:pattFill prst="pct5">
            <a:fgClr>
              <a:schemeClr val="accent1"/>
            </a:fgClr>
            <a:bgClr>
              <a:schemeClr val="accent2"/>
            </a:bgClr>
          </a:pattFill>
        </p:spPr>
        <p:txBody>
          <a:bodyPr vert="horz" lIns="91440" tIns="45720" rIns="91440" bIns="45720" rtlCol="0">
            <a:normAutofit/>
          </a:bodyPr>
          <a:lstStyle>
            <a:lvl1pPr>
              <a:defRPr lang="en-BE" sz="1400">
                <a:solidFill>
                  <a:schemeClr val="accent2">
                    <a:alpha val="0"/>
                  </a:schemeClr>
                </a:solidFill>
              </a:defRPr>
            </a:lvl1pPr>
          </a:lstStyle>
          <a:p>
            <a:pPr lvl="0"/>
            <a:endParaRPr lang="en-BE"/>
          </a:p>
        </p:txBody>
      </p:sp>
      <p:sp>
        <p:nvSpPr>
          <p:cNvPr id="9" name="Rectangle 8">
            <a:extLst>
              <a:ext uri="{FF2B5EF4-FFF2-40B4-BE49-F238E27FC236}">
                <a16:creationId xmlns:a16="http://schemas.microsoft.com/office/drawing/2014/main" id="{0E542664-9AF5-0BEA-3B96-634F189D1C27}"/>
              </a:ext>
            </a:extLst>
          </p:cNvPr>
          <p:cNvSpPr/>
          <p:nvPr userDrawn="1"/>
        </p:nvSpPr>
        <p:spPr>
          <a:xfrm>
            <a:off x="445477" y="477623"/>
            <a:ext cx="3598983" cy="590275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 name="Title 1">
            <a:extLst>
              <a:ext uri="{FF2B5EF4-FFF2-40B4-BE49-F238E27FC236}">
                <a16:creationId xmlns:a16="http://schemas.microsoft.com/office/drawing/2014/main" id="{4C3AF155-E226-3D65-CF4B-AB3114951F30}"/>
              </a:ext>
            </a:extLst>
          </p:cNvPr>
          <p:cNvSpPr>
            <a:spLocks noGrp="1"/>
          </p:cNvSpPr>
          <p:nvPr>
            <p:ph type="ctrTitle"/>
          </p:nvPr>
        </p:nvSpPr>
        <p:spPr>
          <a:xfrm>
            <a:off x="668216" y="1239594"/>
            <a:ext cx="3215015" cy="2387600"/>
          </a:xfrm>
        </p:spPr>
        <p:txBody>
          <a:bodyPr anchor="b">
            <a:normAutofit/>
          </a:bodyPr>
          <a:lstStyle>
            <a:lvl1pPr algn="l">
              <a:defRPr sz="4400">
                <a:solidFill>
                  <a:schemeClr val="accent2"/>
                </a:solidFill>
              </a:defRPr>
            </a:lvl1pPr>
          </a:lstStyle>
          <a:p>
            <a:r>
              <a:rPr lang="en-GB" dirty="0"/>
              <a:t>Click to edit Master title style</a:t>
            </a:r>
            <a:endParaRPr lang="en-BE" dirty="0"/>
          </a:p>
        </p:txBody>
      </p:sp>
      <p:sp>
        <p:nvSpPr>
          <p:cNvPr id="4" name="Text Placeholder 4">
            <a:extLst>
              <a:ext uri="{FF2B5EF4-FFF2-40B4-BE49-F238E27FC236}">
                <a16:creationId xmlns:a16="http://schemas.microsoft.com/office/drawing/2014/main" id="{FA114697-FD57-4F3F-4924-1D92B90A6F7F}"/>
              </a:ext>
            </a:extLst>
          </p:cNvPr>
          <p:cNvSpPr>
            <a:spLocks noGrp="1"/>
          </p:cNvSpPr>
          <p:nvPr>
            <p:ph type="body" sz="quarter" idx="11" hasCustomPrompt="1"/>
          </p:nvPr>
        </p:nvSpPr>
        <p:spPr>
          <a:xfrm>
            <a:off x="667605" y="3780692"/>
            <a:ext cx="3215015" cy="1939925"/>
          </a:xfrm>
        </p:spPr>
        <p:txBody>
          <a:bodyPr>
            <a:normAutofit/>
          </a:bodyPr>
          <a:lstStyle>
            <a:lvl1pPr marL="0" indent="0">
              <a:buNone/>
              <a:defRPr sz="1400" b="0" i="0">
                <a:solidFill>
                  <a:schemeClr val="accent2"/>
                </a:solidFill>
                <a:latin typeface="Aptos Light" panose="020B00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GB" dirty="0"/>
              <a:t>Add your slide content here</a:t>
            </a:r>
            <a:endParaRPr lang="en-BE" dirty="0"/>
          </a:p>
        </p:txBody>
      </p:sp>
      <p:sp>
        <p:nvSpPr>
          <p:cNvPr id="6" name="Picture Placeholder 11">
            <a:extLst>
              <a:ext uri="{FF2B5EF4-FFF2-40B4-BE49-F238E27FC236}">
                <a16:creationId xmlns:a16="http://schemas.microsoft.com/office/drawing/2014/main" id="{2E68206D-4AF8-9949-F3FD-B4E2BC664345}"/>
              </a:ext>
            </a:extLst>
          </p:cNvPr>
          <p:cNvSpPr>
            <a:spLocks noGrp="1"/>
          </p:cNvSpPr>
          <p:nvPr>
            <p:ph type="pic" sz="quarter" idx="13"/>
          </p:nvPr>
        </p:nvSpPr>
        <p:spPr>
          <a:xfrm>
            <a:off x="7023476" y="1451758"/>
            <a:ext cx="2194354" cy="3954484"/>
          </a:xfrm>
          <a:prstGeom prst="roundRect">
            <a:avLst>
              <a:gd name="adj" fmla="val 0"/>
            </a:avLst>
          </a:prstGeom>
          <a:pattFill prst="pct5">
            <a:fgClr>
              <a:schemeClr val="accent1"/>
            </a:fgClr>
            <a:bgClr>
              <a:schemeClr val="accent2"/>
            </a:bgClr>
          </a:pattFill>
        </p:spPr>
        <p:txBody>
          <a:bodyPr vert="horz" lIns="91440" tIns="45720" rIns="91440" bIns="45720" rtlCol="0">
            <a:normAutofit/>
          </a:bodyPr>
          <a:lstStyle>
            <a:lvl1pPr>
              <a:defRPr lang="en-BE" sz="1400">
                <a:solidFill>
                  <a:schemeClr val="accent2">
                    <a:alpha val="0"/>
                  </a:schemeClr>
                </a:solidFill>
              </a:defRPr>
            </a:lvl1pPr>
          </a:lstStyle>
          <a:p>
            <a:pPr lvl="0"/>
            <a:endParaRPr lang="en-BE"/>
          </a:p>
        </p:txBody>
      </p:sp>
      <p:sp>
        <p:nvSpPr>
          <p:cNvPr id="7" name="Picture Placeholder 11">
            <a:extLst>
              <a:ext uri="{FF2B5EF4-FFF2-40B4-BE49-F238E27FC236}">
                <a16:creationId xmlns:a16="http://schemas.microsoft.com/office/drawing/2014/main" id="{AF1118BD-A709-C168-622B-546C86F04DBE}"/>
              </a:ext>
            </a:extLst>
          </p:cNvPr>
          <p:cNvSpPr>
            <a:spLocks noGrp="1"/>
          </p:cNvSpPr>
          <p:nvPr>
            <p:ph type="pic" sz="quarter" idx="14"/>
          </p:nvPr>
        </p:nvSpPr>
        <p:spPr>
          <a:xfrm>
            <a:off x="9556127" y="1451758"/>
            <a:ext cx="2194354" cy="3954484"/>
          </a:xfrm>
          <a:prstGeom prst="roundRect">
            <a:avLst>
              <a:gd name="adj" fmla="val 0"/>
            </a:avLst>
          </a:prstGeom>
          <a:pattFill prst="pct5">
            <a:fgClr>
              <a:schemeClr val="accent1"/>
            </a:fgClr>
            <a:bgClr>
              <a:schemeClr val="accent2"/>
            </a:bgClr>
          </a:pattFill>
        </p:spPr>
        <p:txBody>
          <a:bodyPr vert="horz" lIns="91440" tIns="45720" rIns="91440" bIns="45720" rtlCol="0">
            <a:normAutofit/>
          </a:bodyPr>
          <a:lstStyle>
            <a:lvl1pPr>
              <a:defRPr lang="en-BE" sz="1400">
                <a:solidFill>
                  <a:schemeClr val="accent2">
                    <a:alpha val="0"/>
                  </a:schemeClr>
                </a:solidFill>
              </a:defRPr>
            </a:lvl1pPr>
          </a:lstStyle>
          <a:p>
            <a:pPr lvl="0"/>
            <a:endParaRPr lang="en-BE"/>
          </a:p>
        </p:txBody>
      </p:sp>
    </p:spTree>
    <p:extLst>
      <p:ext uri="{BB962C8B-B14F-4D97-AF65-F5344CB8AC3E}">
        <p14:creationId xmlns:p14="http://schemas.microsoft.com/office/powerpoint/2010/main" val="1181040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1000"/>
                                        <p:tgtEl>
                                          <p:spTgt spid="4">
                                            <p:txEl>
                                              <p:pRg st="0" end="0"/>
                                            </p:txEl>
                                          </p:spTgt>
                                        </p:tgtEl>
                                      </p:cBhvr>
                                    </p:animEffect>
                                    <p:anim calcmode="lin" valueType="num">
                                      <p:cBhvr>
                                        <p:cTn id="16"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20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anim calcmode="lin" valueType="num">
                                      <p:cBhvr>
                                        <p:cTn id="31" dur="1000" fill="hold"/>
                                        <p:tgtEl>
                                          <p:spTgt spid="7"/>
                                        </p:tgtEl>
                                        <p:attrNameLst>
                                          <p:attrName>ppt_x</p:attrName>
                                        </p:attrNameLst>
                                      </p:cBhvr>
                                      <p:tavLst>
                                        <p:tav tm="0">
                                          <p:val>
                                            <p:strVal val="#ppt_x"/>
                                          </p:val>
                                        </p:tav>
                                        <p:tav tm="100000">
                                          <p:val>
                                            <p:strVal val="#ppt_x"/>
                                          </p:val>
                                        </p:tav>
                                      </p:tavLst>
                                    </p:anim>
                                    <p:anim calcmode="lin" valueType="num">
                                      <p:cBhvr>
                                        <p:cTn id="3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2" grpId="0"/>
      <p:bldP spid="4" grpId="0" build="p">
        <p:tmplLst>
          <p:tmpl lvl="1">
            <p:tnLst>
              <p:par>
                <p:cTn presetID="42" presetClass="entr" presetSubtype="0" fill="hold" nodeType="withEffect">
                  <p:stCondLst>
                    <p:cond delay="200"/>
                  </p:stCondLst>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anim calcmode="lin" valueType="num">
                      <p:cBhvr>
                        <p:cTn dur="1000" fill="hold"/>
                        <p:tgtEl>
                          <p:spTgt spid="4"/>
                        </p:tgtEl>
                        <p:attrNameLst>
                          <p:attrName>ppt_x</p:attrName>
                        </p:attrNameLst>
                      </p:cBhvr>
                      <p:tavLst>
                        <p:tav tm="0">
                          <p:val>
                            <p:strVal val="#ppt_x"/>
                          </p:val>
                        </p:tav>
                        <p:tav tm="100000">
                          <p:val>
                            <p:strVal val="#ppt_x"/>
                          </p:val>
                        </p:tav>
                      </p:tavLst>
                    </p:anim>
                    <p:anim calcmode="lin" valueType="num">
                      <p:cBhvr>
                        <p:cTn dur="1000" fill="hold"/>
                        <p:tgtEl>
                          <p:spTgt spid="4"/>
                        </p:tgtEl>
                        <p:attrNameLst>
                          <p:attrName>ppt_y</p:attrName>
                        </p:attrNameLst>
                      </p:cBhvr>
                      <p:tavLst>
                        <p:tav tm="0">
                          <p:val>
                            <p:strVal val="#ppt_y+.1"/>
                          </p:val>
                        </p:tav>
                        <p:tav tm="100000">
                          <p:val>
                            <p:strVal val="#ppt_y"/>
                          </p:val>
                        </p:tav>
                      </p:tavLst>
                    </p:anim>
                  </p:childTnLst>
                </p:cTn>
              </p:par>
            </p:tnLst>
          </p:tmpl>
        </p:tmplLst>
      </p:bldP>
      <p:bldP spid="6" grpId="0" animBg="1"/>
      <p:bldP spid="7"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ABE73-49C7-AD7A-026F-8C9C701183EF}"/>
              </a:ext>
            </a:extLst>
          </p:cNvPr>
          <p:cNvSpPr>
            <a:spLocks noGrp="1"/>
          </p:cNvSpPr>
          <p:nvPr>
            <p:ph type="ctrTitle"/>
          </p:nvPr>
        </p:nvSpPr>
        <p:spPr>
          <a:xfrm>
            <a:off x="1524000" y="525517"/>
            <a:ext cx="9144000" cy="735232"/>
          </a:xfrm>
        </p:spPr>
        <p:txBody>
          <a:bodyPr anchor="b">
            <a:normAutofit/>
          </a:bodyPr>
          <a:lstStyle>
            <a:lvl1pPr algn="ctr">
              <a:defRPr sz="4400">
                <a:solidFill>
                  <a:schemeClr val="accent3"/>
                </a:solidFill>
              </a:defRPr>
            </a:lvl1pPr>
          </a:lstStyle>
          <a:p>
            <a:r>
              <a:rPr lang="en-GB"/>
              <a:t>Click to edit Master title style</a:t>
            </a:r>
            <a:endParaRPr lang="en-BE"/>
          </a:p>
        </p:txBody>
      </p:sp>
    </p:spTree>
    <p:extLst>
      <p:ext uri="{BB962C8B-B14F-4D97-AF65-F5344CB8AC3E}">
        <p14:creationId xmlns:p14="http://schemas.microsoft.com/office/powerpoint/2010/main" val="32919562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s 09">
    <p:bg>
      <p:bgPr>
        <a:solidFill>
          <a:schemeClr val="accent2"/>
        </a:solidFill>
        <a:effectLst/>
      </p:bgPr>
    </p:bg>
    <p:spTree>
      <p:nvGrpSpPr>
        <p:cNvPr id="1" name=""/>
        <p:cNvGrpSpPr/>
        <p:nvPr/>
      </p:nvGrpSpPr>
      <p:grpSpPr>
        <a:xfrm>
          <a:off x="0" y="0"/>
          <a:ext cx="0" cy="0"/>
          <a:chOff x="0" y="0"/>
          <a:chExt cx="0" cy="0"/>
        </a:xfrm>
      </p:grpSpPr>
      <p:sp>
        <p:nvSpPr>
          <p:cNvPr id="8" name="Picture Placeholder 11">
            <a:extLst>
              <a:ext uri="{FF2B5EF4-FFF2-40B4-BE49-F238E27FC236}">
                <a16:creationId xmlns:a16="http://schemas.microsoft.com/office/drawing/2014/main" id="{6E693847-40DF-830D-65C5-1BB1E921DA56}"/>
              </a:ext>
            </a:extLst>
          </p:cNvPr>
          <p:cNvSpPr>
            <a:spLocks noGrp="1"/>
          </p:cNvSpPr>
          <p:nvPr>
            <p:ph type="pic" sz="quarter" idx="12"/>
          </p:nvPr>
        </p:nvSpPr>
        <p:spPr>
          <a:xfrm>
            <a:off x="3624348" y="657546"/>
            <a:ext cx="7899435" cy="5542908"/>
          </a:xfrm>
          <a:prstGeom prst="roundRect">
            <a:avLst>
              <a:gd name="adj" fmla="val 0"/>
            </a:avLst>
          </a:prstGeom>
          <a:pattFill prst="pct5">
            <a:fgClr>
              <a:schemeClr val="accent1"/>
            </a:fgClr>
            <a:bgClr>
              <a:schemeClr val="accent2"/>
            </a:bgClr>
          </a:pattFill>
        </p:spPr>
        <p:txBody>
          <a:bodyPr vert="horz" lIns="91440" tIns="45720" rIns="91440" bIns="45720" rtlCol="0">
            <a:normAutofit/>
          </a:bodyPr>
          <a:lstStyle>
            <a:lvl1pPr>
              <a:defRPr lang="en-BE" sz="1400">
                <a:solidFill>
                  <a:schemeClr val="accent2">
                    <a:alpha val="0"/>
                  </a:schemeClr>
                </a:solidFill>
              </a:defRPr>
            </a:lvl1pPr>
          </a:lstStyle>
          <a:p>
            <a:pPr lvl="0"/>
            <a:endParaRPr lang="en-BE"/>
          </a:p>
        </p:txBody>
      </p:sp>
      <p:sp>
        <p:nvSpPr>
          <p:cNvPr id="2" name="Title 1">
            <a:extLst>
              <a:ext uri="{FF2B5EF4-FFF2-40B4-BE49-F238E27FC236}">
                <a16:creationId xmlns:a16="http://schemas.microsoft.com/office/drawing/2014/main" id="{4C3AF155-E226-3D65-CF4B-AB3114951F30}"/>
              </a:ext>
            </a:extLst>
          </p:cNvPr>
          <p:cNvSpPr>
            <a:spLocks noGrp="1"/>
          </p:cNvSpPr>
          <p:nvPr>
            <p:ph type="ctrTitle"/>
          </p:nvPr>
        </p:nvSpPr>
        <p:spPr>
          <a:xfrm>
            <a:off x="668216" y="1239594"/>
            <a:ext cx="3215015" cy="2387600"/>
          </a:xfrm>
        </p:spPr>
        <p:txBody>
          <a:bodyPr anchor="b">
            <a:normAutofit/>
          </a:bodyPr>
          <a:lstStyle>
            <a:lvl1pPr algn="l">
              <a:defRPr sz="4400">
                <a:solidFill>
                  <a:schemeClr val="accent2"/>
                </a:solidFill>
              </a:defRPr>
            </a:lvl1pPr>
          </a:lstStyle>
          <a:p>
            <a:r>
              <a:rPr lang="en-GB"/>
              <a:t>Click to edit Master title style</a:t>
            </a:r>
            <a:endParaRPr lang="en-BE"/>
          </a:p>
        </p:txBody>
      </p:sp>
      <p:sp>
        <p:nvSpPr>
          <p:cNvPr id="4" name="Text Placeholder 4">
            <a:extLst>
              <a:ext uri="{FF2B5EF4-FFF2-40B4-BE49-F238E27FC236}">
                <a16:creationId xmlns:a16="http://schemas.microsoft.com/office/drawing/2014/main" id="{FA114697-FD57-4F3F-4924-1D92B90A6F7F}"/>
              </a:ext>
            </a:extLst>
          </p:cNvPr>
          <p:cNvSpPr>
            <a:spLocks noGrp="1"/>
          </p:cNvSpPr>
          <p:nvPr>
            <p:ph type="body" sz="quarter" idx="11" hasCustomPrompt="1"/>
          </p:nvPr>
        </p:nvSpPr>
        <p:spPr>
          <a:xfrm>
            <a:off x="667605" y="3780692"/>
            <a:ext cx="3215015" cy="1939925"/>
          </a:xfrm>
        </p:spPr>
        <p:txBody>
          <a:bodyPr>
            <a:normAutofit/>
          </a:bodyPr>
          <a:lstStyle>
            <a:lvl1pPr marL="0" indent="0">
              <a:buNone/>
              <a:defRPr sz="1400" b="0" i="0">
                <a:solidFill>
                  <a:schemeClr val="accent2"/>
                </a:solidFill>
                <a:latin typeface="Aptos Light" panose="020B00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GB" dirty="0"/>
              <a:t>Add your slide content here</a:t>
            </a:r>
            <a:endParaRPr lang="en-BE" dirty="0"/>
          </a:p>
        </p:txBody>
      </p:sp>
    </p:spTree>
    <p:extLst>
      <p:ext uri="{BB962C8B-B14F-4D97-AF65-F5344CB8AC3E}">
        <p14:creationId xmlns:p14="http://schemas.microsoft.com/office/powerpoint/2010/main" val="24446531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000"/>
                                        <p:tgtEl>
                                          <p:spTgt spid="4">
                                            <p:txEl>
                                              <p:pRg st="0" end="0"/>
                                            </p:txEl>
                                          </p:spTgt>
                                        </p:tgtEl>
                                      </p:cBhvr>
                                    </p:animEffect>
                                    <p:anim calcmode="lin" valueType="num">
                                      <p:cBhvr>
                                        <p:cTn id="1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4" grpId="0" build="p">
        <p:tmplLst>
          <p:tmpl lvl="1">
            <p:tnLst>
              <p:par>
                <p:cTn presetID="42" presetClass="entr" presetSubtype="0" fill="hold" nodeType="withEffect">
                  <p:stCondLst>
                    <p:cond delay="200"/>
                  </p:stCondLst>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anim calcmode="lin" valueType="num">
                      <p:cBhvr>
                        <p:cTn dur="1000" fill="hold"/>
                        <p:tgtEl>
                          <p:spTgt spid="4"/>
                        </p:tgtEl>
                        <p:attrNameLst>
                          <p:attrName>ppt_x</p:attrName>
                        </p:attrNameLst>
                      </p:cBhvr>
                      <p:tavLst>
                        <p:tav tm="0">
                          <p:val>
                            <p:strVal val="#ppt_x"/>
                          </p:val>
                        </p:tav>
                        <p:tav tm="100000">
                          <p:val>
                            <p:strVal val="#ppt_x"/>
                          </p:val>
                        </p:tav>
                      </p:tavLst>
                    </p:anim>
                    <p:anim calcmode="lin" valueType="num">
                      <p:cBhvr>
                        <p:cTn dur="1000" fill="hold"/>
                        <p:tgtEl>
                          <p:spTgt spid="4"/>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s Quadrant">
    <p:bg>
      <p:bgPr>
        <a:solidFill>
          <a:schemeClr val="accent2"/>
        </a:solidFill>
        <a:effectLst/>
      </p:bgPr>
    </p:bg>
    <p:spTree>
      <p:nvGrpSpPr>
        <p:cNvPr id="1" name=""/>
        <p:cNvGrpSpPr/>
        <p:nvPr/>
      </p:nvGrpSpPr>
      <p:grpSpPr>
        <a:xfrm>
          <a:off x="0" y="0"/>
          <a:ext cx="0" cy="0"/>
          <a:chOff x="0" y="0"/>
          <a:chExt cx="0" cy="0"/>
        </a:xfrm>
      </p:grpSpPr>
      <p:sp>
        <p:nvSpPr>
          <p:cNvPr id="2" name="Picture Placeholder 11">
            <a:extLst>
              <a:ext uri="{FF2B5EF4-FFF2-40B4-BE49-F238E27FC236}">
                <a16:creationId xmlns:a16="http://schemas.microsoft.com/office/drawing/2014/main" id="{FD6FE00A-20B8-24E2-D6A7-57FB437B44E2}"/>
              </a:ext>
            </a:extLst>
          </p:cNvPr>
          <p:cNvSpPr>
            <a:spLocks noGrp="1"/>
          </p:cNvSpPr>
          <p:nvPr>
            <p:ph type="pic" sz="quarter" idx="10"/>
          </p:nvPr>
        </p:nvSpPr>
        <p:spPr>
          <a:xfrm>
            <a:off x="-1" y="0"/>
            <a:ext cx="6096001" cy="3429000"/>
          </a:xfrm>
          <a:prstGeom prst="roundRect">
            <a:avLst>
              <a:gd name="adj" fmla="val 0"/>
            </a:avLst>
          </a:prstGeom>
          <a:pattFill prst="pct5">
            <a:fgClr>
              <a:schemeClr val="accent1"/>
            </a:fgClr>
            <a:bgClr>
              <a:schemeClr val="accent2"/>
            </a:bgClr>
          </a:pattFill>
        </p:spPr>
        <p:txBody>
          <a:bodyPr vert="horz" lIns="91440" tIns="45720" rIns="91440" bIns="45720" rtlCol="0">
            <a:normAutofit/>
          </a:bodyPr>
          <a:lstStyle>
            <a:lvl1pPr>
              <a:defRPr lang="en-BE" sz="1400">
                <a:solidFill>
                  <a:schemeClr val="accent2">
                    <a:alpha val="0"/>
                  </a:schemeClr>
                </a:solidFill>
              </a:defRPr>
            </a:lvl1pPr>
          </a:lstStyle>
          <a:p>
            <a:pPr lvl="0"/>
            <a:endParaRPr lang="en-BE"/>
          </a:p>
        </p:txBody>
      </p:sp>
      <p:sp>
        <p:nvSpPr>
          <p:cNvPr id="3" name="Picture Placeholder 11">
            <a:extLst>
              <a:ext uri="{FF2B5EF4-FFF2-40B4-BE49-F238E27FC236}">
                <a16:creationId xmlns:a16="http://schemas.microsoft.com/office/drawing/2014/main" id="{C9D7336C-527F-8277-986C-ECA83BEAD9AE}"/>
              </a:ext>
            </a:extLst>
          </p:cNvPr>
          <p:cNvSpPr>
            <a:spLocks noGrp="1"/>
          </p:cNvSpPr>
          <p:nvPr>
            <p:ph type="pic" sz="quarter" idx="11"/>
          </p:nvPr>
        </p:nvSpPr>
        <p:spPr>
          <a:xfrm>
            <a:off x="-1" y="3429000"/>
            <a:ext cx="6096001" cy="3429000"/>
          </a:xfrm>
          <a:prstGeom prst="roundRect">
            <a:avLst>
              <a:gd name="adj" fmla="val 0"/>
            </a:avLst>
          </a:prstGeom>
          <a:pattFill prst="pct5">
            <a:fgClr>
              <a:schemeClr val="accent1"/>
            </a:fgClr>
            <a:bgClr>
              <a:schemeClr val="accent2"/>
            </a:bgClr>
          </a:pattFill>
        </p:spPr>
        <p:txBody>
          <a:bodyPr vert="horz" lIns="91440" tIns="45720" rIns="91440" bIns="45720" rtlCol="0">
            <a:normAutofit/>
          </a:bodyPr>
          <a:lstStyle>
            <a:lvl1pPr>
              <a:defRPr lang="en-BE" sz="1400">
                <a:solidFill>
                  <a:schemeClr val="accent2">
                    <a:alpha val="0"/>
                  </a:schemeClr>
                </a:solidFill>
              </a:defRPr>
            </a:lvl1pPr>
          </a:lstStyle>
          <a:p>
            <a:pPr lvl="0"/>
            <a:endParaRPr lang="en-BE"/>
          </a:p>
        </p:txBody>
      </p:sp>
      <p:sp>
        <p:nvSpPr>
          <p:cNvPr id="4" name="Picture Placeholder 11">
            <a:extLst>
              <a:ext uri="{FF2B5EF4-FFF2-40B4-BE49-F238E27FC236}">
                <a16:creationId xmlns:a16="http://schemas.microsoft.com/office/drawing/2014/main" id="{6C4C225D-06F2-9908-EAC7-4673A9A543D5}"/>
              </a:ext>
            </a:extLst>
          </p:cNvPr>
          <p:cNvSpPr>
            <a:spLocks noGrp="1"/>
          </p:cNvSpPr>
          <p:nvPr>
            <p:ph type="pic" sz="quarter" idx="12"/>
          </p:nvPr>
        </p:nvSpPr>
        <p:spPr>
          <a:xfrm>
            <a:off x="6096000" y="0"/>
            <a:ext cx="6096001" cy="3429000"/>
          </a:xfrm>
          <a:prstGeom prst="roundRect">
            <a:avLst>
              <a:gd name="adj" fmla="val 0"/>
            </a:avLst>
          </a:prstGeom>
          <a:pattFill prst="pct5">
            <a:fgClr>
              <a:schemeClr val="accent1"/>
            </a:fgClr>
            <a:bgClr>
              <a:schemeClr val="accent2"/>
            </a:bgClr>
          </a:pattFill>
        </p:spPr>
        <p:txBody>
          <a:bodyPr vert="horz" lIns="91440" tIns="45720" rIns="91440" bIns="45720" rtlCol="0">
            <a:normAutofit/>
          </a:bodyPr>
          <a:lstStyle>
            <a:lvl1pPr>
              <a:defRPr lang="en-BE" sz="1400">
                <a:solidFill>
                  <a:schemeClr val="accent2">
                    <a:alpha val="0"/>
                  </a:schemeClr>
                </a:solidFill>
              </a:defRPr>
            </a:lvl1pPr>
          </a:lstStyle>
          <a:p>
            <a:pPr lvl="0"/>
            <a:endParaRPr lang="en-BE"/>
          </a:p>
        </p:txBody>
      </p:sp>
      <p:sp>
        <p:nvSpPr>
          <p:cNvPr id="5" name="Picture Placeholder 11">
            <a:extLst>
              <a:ext uri="{FF2B5EF4-FFF2-40B4-BE49-F238E27FC236}">
                <a16:creationId xmlns:a16="http://schemas.microsoft.com/office/drawing/2014/main" id="{4B35D849-688F-C293-801F-9D7391B790D1}"/>
              </a:ext>
            </a:extLst>
          </p:cNvPr>
          <p:cNvSpPr>
            <a:spLocks noGrp="1"/>
          </p:cNvSpPr>
          <p:nvPr>
            <p:ph type="pic" sz="quarter" idx="13"/>
          </p:nvPr>
        </p:nvSpPr>
        <p:spPr>
          <a:xfrm>
            <a:off x="6096000" y="3429000"/>
            <a:ext cx="6096001" cy="3429000"/>
          </a:xfrm>
          <a:prstGeom prst="roundRect">
            <a:avLst>
              <a:gd name="adj" fmla="val 0"/>
            </a:avLst>
          </a:prstGeom>
          <a:pattFill prst="pct5">
            <a:fgClr>
              <a:schemeClr val="accent1"/>
            </a:fgClr>
            <a:bgClr>
              <a:schemeClr val="accent2"/>
            </a:bgClr>
          </a:pattFill>
        </p:spPr>
        <p:txBody>
          <a:bodyPr vert="horz" lIns="91440" tIns="45720" rIns="91440" bIns="45720" rtlCol="0">
            <a:normAutofit/>
          </a:bodyPr>
          <a:lstStyle>
            <a:lvl1pPr>
              <a:defRPr lang="en-BE" sz="1400">
                <a:solidFill>
                  <a:schemeClr val="accent2">
                    <a:alpha val="0"/>
                  </a:schemeClr>
                </a:solidFill>
              </a:defRPr>
            </a:lvl1pPr>
          </a:lstStyle>
          <a:p>
            <a:pPr lvl="0"/>
            <a:endParaRPr lang="en-BE"/>
          </a:p>
        </p:txBody>
      </p:sp>
    </p:spTree>
    <p:extLst>
      <p:ext uri="{BB962C8B-B14F-4D97-AF65-F5344CB8AC3E}">
        <p14:creationId xmlns:p14="http://schemas.microsoft.com/office/powerpoint/2010/main" val="38969199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s Pilars">
    <p:bg>
      <p:bgPr>
        <a:solidFill>
          <a:schemeClr val="accent2"/>
        </a:solidFill>
        <a:effectLst/>
      </p:bgPr>
    </p:bg>
    <p:spTree>
      <p:nvGrpSpPr>
        <p:cNvPr id="1" name=""/>
        <p:cNvGrpSpPr/>
        <p:nvPr/>
      </p:nvGrpSpPr>
      <p:grpSpPr>
        <a:xfrm>
          <a:off x="0" y="0"/>
          <a:ext cx="0" cy="0"/>
          <a:chOff x="0" y="0"/>
          <a:chExt cx="0" cy="0"/>
        </a:xfrm>
      </p:grpSpPr>
      <p:sp>
        <p:nvSpPr>
          <p:cNvPr id="2" name="Picture Placeholder 11">
            <a:extLst>
              <a:ext uri="{FF2B5EF4-FFF2-40B4-BE49-F238E27FC236}">
                <a16:creationId xmlns:a16="http://schemas.microsoft.com/office/drawing/2014/main" id="{FD6FE00A-20B8-24E2-D6A7-57FB437B44E2}"/>
              </a:ext>
            </a:extLst>
          </p:cNvPr>
          <p:cNvSpPr>
            <a:spLocks noGrp="1"/>
          </p:cNvSpPr>
          <p:nvPr>
            <p:ph type="pic" sz="quarter" idx="10"/>
          </p:nvPr>
        </p:nvSpPr>
        <p:spPr>
          <a:xfrm>
            <a:off x="5006636" y="339634"/>
            <a:ext cx="1685109" cy="6178732"/>
          </a:xfrm>
          <a:prstGeom prst="roundRect">
            <a:avLst>
              <a:gd name="adj" fmla="val 0"/>
            </a:avLst>
          </a:prstGeom>
          <a:pattFill prst="pct5">
            <a:fgClr>
              <a:schemeClr val="accent1"/>
            </a:fgClr>
            <a:bgClr>
              <a:schemeClr val="accent2"/>
            </a:bgClr>
          </a:pattFill>
        </p:spPr>
        <p:txBody>
          <a:bodyPr vert="horz" lIns="91440" tIns="45720" rIns="91440" bIns="45720" rtlCol="0">
            <a:normAutofit/>
          </a:bodyPr>
          <a:lstStyle>
            <a:lvl1pPr>
              <a:defRPr lang="en-BE" sz="1400">
                <a:solidFill>
                  <a:schemeClr val="accent2">
                    <a:alpha val="0"/>
                  </a:schemeClr>
                </a:solidFill>
              </a:defRPr>
            </a:lvl1pPr>
          </a:lstStyle>
          <a:p>
            <a:pPr lvl="0"/>
            <a:endParaRPr lang="en-BE"/>
          </a:p>
        </p:txBody>
      </p:sp>
      <p:sp>
        <p:nvSpPr>
          <p:cNvPr id="6" name="Picture Placeholder 11">
            <a:extLst>
              <a:ext uri="{FF2B5EF4-FFF2-40B4-BE49-F238E27FC236}">
                <a16:creationId xmlns:a16="http://schemas.microsoft.com/office/drawing/2014/main" id="{52644F48-AF88-9550-7FBB-C1AA8BFE1CDC}"/>
              </a:ext>
            </a:extLst>
          </p:cNvPr>
          <p:cNvSpPr>
            <a:spLocks noGrp="1"/>
          </p:cNvSpPr>
          <p:nvPr>
            <p:ph type="pic" sz="quarter" idx="11"/>
          </p:nvPr>
        </p:nvSpPr>
        <p:spPr>
          <a:xfrm>
            <a:off x="6691745" y="339634"/>
            <a:ext cx="1685109" cy="6178732"/>
          </a:xfrm>
          <a:prstGeom prst="roundRect">
            <a:avLst>
              <a:gd name="adj" fmla="val 0"/>
            </a:avLst>
          </a:prstGeom>
          <a:pattFill prst="pct5">
            <a:fgClr>
              <a:schemeClr val="accent1"/>
            </a:fgClr>
            <a:bgClr>
              <a:schemeClr val="accent2"/>
            </a:bgClr>
          </a:pattFill>
        </p:spPr>
        <p:txBody>
          <a:bodyPr vert="horz" lIns="91440" tIns="45720" rIns="91440" bIns="45720" rtlCol="0">
            <a:normAutofit/>
          </a:bodyPr>
          <a:lstStyle>
            <a:lvl1pPr>
              <a:defRPr lang="en-BE" sz="1400">
                <a:solidFill>
                  <a:schemeClr val="accent2">
                    <a:alpha val="0"/>
                  </a:schemeClr>
                </a:solidFill>
              </a:defRPr>
            </a:lvl1pPr>
          </a:lstStyle>
          <a:p>
            <a:pPr lvl="0"/>
            <a:endParaRPr lang="en-BE"/>
          </a:p>
        </p:txBody>
      </p:sp>
      <p:sp>
        <p:nvSpPr>
          <p:cNvPr id="7" name="Picture Placeholder 11">
            <a:extLst>
              <a:ext uri="{FF2B5EF4-FFF2-40B4-BE49-F238E27FC236}">
                <a16:creationId xmlns:a16="http://schemas.microsoft.com/office/drawing/2014/main" id="{319D68A0-3C8B-E518-262A-31C30FE86589}"/>
              </a:ext>
            </a:extLst>
          </p:cNvPr>
          <p:cNvSpPr>
            <a:spLocks noGrp="1"/>
          </p:cNvSpPr>
          <p:nvPr>
            <p:ph type="pic" sz="quarter" idx="12"/>
          </p:nvPr>
        </p:nvSpPr>
        <p:spPr>
          <a:xfrm>
            <a:off x="8376854" y="339634"/>
            <a:ext cx="1685109" cy="6178732"/>
          </a:xfrm>
          <a:prstGeom prst="roundRect">
            <a:avLst>
              <a:gd name="adj" fmla="val 0"/>
            </a:avLst>
          </a:prstGeom>
          <a:pattFill prst="pct5">
            <a:fgClr>
              <a:schemeClr val="accent1"/>
            </a:fgClr>
            <a:bgClr>
              <a:schemeClr val="accent2"/>
            </a:bgClr>
          </a:pattFill>
        </p:spPr>
        <p:txBody>
          <a:bodyPr vert="horz" lIns="91440" tIns="45720" rIns="91440" bIns="45720" rtlCol="0">
            <a:normAutofit/>
          </a:bodyPr>
          <a:lstStyle>
            <a:lvl1pPr>
              <a:defRPr lang="en-BE" sz="1400">
                <a:solidFill>
                  <a:schemeClr val="accent2">
                    <a:alpha val="0"/>
                  </a:schemeClr>
                </a:solidFill>
              </a:defRPr>
            </a:lvl1pPr>
          </a:lstStyle>
          <a:p>
            <a:pPr lvl="0"/>
            <a:endParaRPr lang="en-BE"/>
          </a:p>
        </p:txBody>
      </p:sp>
      <p:sp>
        <p:nvSpPr>
          <p:cNvPr id="8" name="Picture Placeholder 11">
            <a:extLst>
              <a:ext uri="{FF2B5EF4-FFF2-40B4-BE49-F238E27FC236}">
                <a16:creationId xmlns:a16="http://schemas.microsoft.com/office/drawing/2014/main" id="{6E7F31A0-540B-6528-6BBF-6C47E4DF6230}"/>
              </a:ext>
            </a:extLst>
          </p:cNvPr>
          <p:cNvSpPr>
            <a:spLocks noGrp="1"/>
          </p:cNvSpPr>
          <p:nvPr>
            <p:ph type="pic" sz="quarter" idx="13"/>
          </p:nvPr>
        </p:nvSpPr>
        <p:spPr>
          <a:xfrm>
            <a:off x="10061963" y="339634"/>
            <a:ext cx="1685109" cy="6178732"/>
          </a:xfrm>
          <a:prstGeom prst="roundRect">
            <a:avLst>
              <a:gd name="adj" fmla="val 0"/>
            </a:avLst>
          </a:prstGeom>
          <a:pattFill prst="pct5">
            <a:fgClr>
              <a:schemeClr val="accent1"/>
            </a:fgClr>
            <a:bgClr>
              <a:schemeClr val="accent2"/>
            </a:bgClr>
          </a:pattFill>
        </p:spPr>
        <p:txBody>
          <a:bodyPr vert="horz" lIns="91440" tIns="45720" rIns="91440" bIns="45720" rtlCol="0">
            <a:normAutofit/>
          </a:bodyPr>
          <a:lstStyle>
            <a:lvl1pPr>
              <a:defRPr lang="en-BE" sz="1400">
                <a:solidFill>
                  <a:schemeClr val="accent2">
                    <a:alpha val="0"/>
                  </a:schemeClr>
                </a:solidFill>
              </a:defRPr>
            </a:lvl1pPr>
          </a:lstStyle>
          <a:p>
            <a:pPr lvl="0"/>
            <a:endParaRPr lang="en-BE"/>
          </a:p>
        </p:txBody>
      </p:sp>
      <p:sp>
        <p:nvSpPr>
          <p:cNvPr id="9" name="Title 1">
            <a:extLst>
              <a:ext uri="{FF2B5EF4-FFF2-40B4-BE49-F238E27FC236}">
                <a16:creationId xmlns:a16="http://schemas.microsoft.com/office/drawing/2014/main" id="{F7E25FE8-4020-F181-13D2-D65191D4E3F8}"/>
              </a:ext>
            </a:extLst>
          </p:cNvPr>
          <p:cNvSpPr>
            <a:spLocks noGrp="1"/>
          </p:cNvSpPr>
          <p:nvPr>
            <p:ph type="ctrTitle"/>
          </p:nvPr>
        </p:nvSpPr>
        <p:spPr>
          <a:xfrm>
            <a:off x="677503" y="1087194"/>
            <a:ext cx="3714386" cy="2387600"/>
          </a:xfrm>
        </p:spPr>
        <p:txBody>
          <a:bodyPr anchor="b">
            <a:normAutofit/>
          </a:bodyPr>
          <a:lstStyle>
            <a:lvl1pPr algn="l">
              <a:defRPr sz="4400">
                <a:solidFill>
                  <a:schemeClr val="accent3"/>
                </a:solidFill>
              </a:defRPr>
            </a:lvl1pPr>
          </a:lstStyle>
          <a:p>
            <a:r>
              <a:rPr lang="en-GB" dirty="0"/>
              <a:t>Click to edit Master title</a:t>
            </a:r>
            <a:endParaRPr lang="en-BE" dirty="0"/>
          </a:p>
        </p:txBody>
      </p:sp>
      <p:sp>
        <p:nvSpPr>
          <p:cNvPr id="10" name="Text Placeholder 4">
            <a:extLst>
              <a:ext uri="{FF2B5EF4-FFF2-40B4-BE49-F238E27FC236}">
                <a16:creationId xmlns:a16="http://schemas.microsoft.com/office/drawing/2014/main" id="{EB46D299-92B6-3C45-39AF-2367D8875ACD}"/>
              </a:ext>
            </a:extLst>
          </p:cNvPr>
          <p:cNvSpPr>
            <a:spLocks noGrp="1"/>
          </p:cNvSpPr>
          <p:nvPr>
            <p:ph type="body" sz="quarter" idx="14" hasCustomPrompt="1"/>
          </p:nvPr>
        </p:nvSpPr>
        <p:spPr>
          <a:xfrm>
            <a:off x="676892" y="3628292"/>
            <a:ext cx="3714386" cy="1939925"/>
          </a:xfrm>
        </p:spPr>
        <p:txBody>
          <a:bodyPr>
            <a:normAutofit/>
          </a:bodyPr>
          <a:lstStyle>
            <a:lvl1pPr marL="0" indent="0">
              <a:buNone/>
              <a:defRPr sz="1400" b="0" i="0">
                <a:latin typeface="Aptos Light" panose="020B00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GB" dirty="0"/>
              <a:t>Add your slide content here</a:t>
            </a:r>
            <a:endParaRPr lang="en-BE" dirty="0"/>
          </a:p>
        </p:txBody>
      </p:sp>
    </p:spTree>
    <p:extLst>
      <p:ext uri="{BB962C8B-B14F-4D97-AF65-F5344CB8AC3E}">
        <p14:creationId xmlns:p14="http://schemas.microsoft.com/office/powerpoint/2010/main" val="5729295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1000"/>
                                        <p:tgtEl>
                                          <p:spTgt spid="10">
                                            <p:txEl>
                                              <p:pRg st="0" end="0"/>
                                            </p:txEl>
                                          </p:spTgt>
                                        </p:tgtEl>
                                      </p:cBhvr>
                                    </p:animEffect>
                                    <p:anim calcmode="lin" valueType="num">
                                      <p:cBhvr>
                                        <p:cTn id="13"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0">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4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60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9" grpId="0"/>
      <p:bldP spid="10" grpId="0" build="p">
        <p:tmplLst>
          <p:tmpl lvl="1">
            <p:tnLst>
              <p:par>
                <p:cTn presetID="42" presetClass="entr" presetSubtype="0" fill="hold" nodeType="withEffect">
                  <p:stCondLst>
                    <p:cond delay="200"/>
                  </p:stCondLst>
                  <p:childTnLst>
                    <p:set>
                      <p:cBhvr>
                        <p:cTn dur="1" fill="hold">
                          <p:stCondLst>
                            <p:cond delay="0"/>
                          </p:stCondLst>
                        </p:cTn>
                        <p:tgtEl>
                          <p:spTgt spid="10"/>
                        </p:tgtEl>
                        <p:attrNameLst>
                          <p:attrName>style.visibility</p:attrName>
                        </p:attrNameLst>
                      </p:cBhvr>
                      <p:to>
                        <p:strVal val="visible"/>
                      </p:to>
                    </p:set>
                    <p:animEffect transition="in" filter="fade">
                      <p:cBhvr>
                        <p:cTn dur="1000"/>
                        <p:tgtEl>
                          <p:spTgt spid="10"/>
                        </p:tgtEl>
                      </p:cBhvr>
                    </p:animEffect>
                    <p:anim calcmode="lin" valueType="num">
                      <p:cBhvr>
                        <p:cTn dur="1000" fill="hold"/>
                        <p:tgtEl>
                          <p:spTgt spid="10"/>
                        </p:tgtEl>
                        <p:attrNameLst>
                          <p:attrName>ppt_x</p:attrName>
                        </p:attrNameLst>
                      </p:cBhvr>
                      <p:tavLst>
                        <p:tav tm="0">
                          <p:val>
                            <p:strVal val="#ppt_x"/>
                          </p:val>
                        </p:tav>
                        <p:tav tm="100000">
                          <p:val>
                            <p:strVal val="#ppt_x"/>
                          </p:val>
                        </p:tav>
                      </p:tavLst>
                    </p:anim>
                    <p:anim calcmode="lin" valueType="num">
                      <p:cBhvr>
                        <p:cTn dur="1000" fill="hold"/>
                        <p:tgtEl>
                          <p:spTgt spid="10"/>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s Squared">
    <p:bg>
      <p:bgPr>
        <a:solidFill>
          <a:schemeClr val="accent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442B6A5-FA0A-D0B7-5BD7-CD727D3CA500}"/>
              </a:ext>
            </a:extLst>
          </p:cNvPr>
          <p:cNvSpPr>
            <a:spLocks noGrp="1"/>
          </p:cNvSpPr>
          <p:nvPr>
            <p:ph type="ctrTitle"/>
          </p:nvPr>
        </p:nvSpPr>
        <p:spPr>
          <a:xfrm>
            <a:off x="6752494" y="1087194"/>
            <a:ext cx="4876798" cy="2387600"/>
          </a:xfrm>
        </p:spPr>
        <p:txBody>
          <a:bodyPr anchor="b">
            <a:normAutofit/>
          </a:bodyPr>
          <a:lstStyle>
            <a:lvl1pPr algn="l">
              <a:defRPr sz="4400">
                <a:solidFill>
                  <a:schemeClr val="accent3"/>
                </a:solidFill>
              </a:defRPr>
            </a:lvl1pPr>
          </a:lstStyle>
          <a:p>
            <a:r>
              <a:rPr lang="en-GB"/>
              <a:t>Click to edit Master title style</a:t>
            </a:r>
            <a:endParaRPr lang="en-BE"/>
          </a:p>
        </p:txBody>
      </p:sp>
      <p:sp>
        <p:nvSpPr>
          <p:cNvPr id="5" name="Text Placeholder 4">
            <a:extLst>
              <a:ext uri="{FF2B5EF4-FFF2-40B4-BE49-F238E27FC236}">
                <a16:creationId xmlns:a16="http://schemas.microsoft.com/office/drawing/2014/main" id="{52AD6E13-A202-A770-49AA-2B441240B333}"/>
              </a:ext>
            </a:extLst>
          </p:cNvPr>
          <p:cNvSpPr>
            <a:spLocks noGrp="1"/>
          </p:cNvSpPr>
          <p:nvPr>
            <p:ph type="body" sz="quarter" idx="11" hasCustomPrompt="1"/>
          </p:nvPr>
        </p:nvSpPr>
        <p:spPr>
          <a:xfrm>
            <a:off x="6751883" y="3628292"/>
            <a:ext cx="4876798" cy="1939925"/>
          </a:xfrm>
        </p:spPr>
        <p:txBody>
          <a:bodyPr>
            <a:normAutofit/>
          </a:bodyPr>
          <a:lstStyle>
            <a:lvl1pPr marL="0" indent="0">
              <a:buNone/>
              <a:defRPr sz="1400" b="0" i="0">
                <a:latin typeface="Aptos Light" panose="020B00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GB" dirty="0"/>
              <a:t>Add your slide content here</a:t>
            </a:r>
            <a:endParaRPr lang="en-BE" dirty="0"/>
          </a:p>
        </p:txBody>
      </p:sp>
      <p:sp>
        <p:nvSpPr>
          <p:cNvPr id="6" name="Picture Placeholder 5">
            <a:extLst>
              <a:ext uri="{FF2B5EF4-FFF2-40B4-BE49-F238E27FC236}">
                <a16:creationId xmlns:a16="http://schemas.microsoft.com/office/drawing/2014/main" id="{19C27246-F774-C9E5-038B-11524AA79F39}"/>
              </a:ext>
            </a:extLst>
          </p:cNvPr>
          <p:cNvSpPr>
            <a:spLocks noGrp="1"/>
          </p:cNvSpPr>
          <p:nvPr>
            <p:ph type="pic" sz="quarter" idx="12"/>
          </p:nvPr>
        </p:nvSpPr>
        <p:spPr>
          <a:xfrm>
            <a:off x="1081708" y="1204913"/>
            <a:ext cx="2224088" cy="2224087"/>
          </a:xfrm>
          <a:pattFill prst="pct5">
            <a:fgClr>
              <a:schemeClr val="accent1"/>
            </a:fgClr>
            <a:bgClr>
              <a:schemeClr val="accent2"/>
            </a:bgClr>
          </a:pattFill>
        </p:spPr>
        <p:txBody>
          <a:bodyPr vert="horz" lIns="91440" tIns="45720" rIns="91440" bIns="45720" rtlCol="0">
            <a:normAutofit/>
          </a:bodyPr>
          <a:lstStyle>
            <a:lvl1pPr>
              <a:defRPr lang="en-BE" sz="1400">
                <a:solidFill>
                  <a:schemeClr val="accent2">
                    <a:alpha val="0"/>
                  </a:schemeClr>
                </a:solidFill>
              </a:defRPr>
            </a:lvl1pPr>
          </a:lstStyle>
          <a:p>
            <a:pPr lvl="0"/>
            <a:endParaRPr lang="en-BE"/>
          </a:p>
        </p:txBody>
      </p:sp>
      <p:sp>
        <p:nvSpPr>
          <p:cNvPr id="7" name="Picture Placeholder 5">
            <a:extLst>
              <a:ext uri="{FF2B5EF4-FFF2-40B4-BE49-F238E27FC236}">
                <a16:creationId xmlns:a16="http://schemas.microsoft.com/office/drawing/2014/main" id="{A835C4B2-76EC-50C1-9360-FEDC7B667851}"/>
              </a:ext>
            </a:extLst>
          </p:cNvPr>
          <p:cNvSpPr>
            <a:spLocks noGrp="1"/>
          </p:cNvSpPr>
          <p:nvPr>
            <p:ph type="pic" sz="quarter" idx="13"/>
          </p:nvPr>
        </p:nvSpPr>
        <p:spPr>
          <a:xfrm>
            <a:off x="3523205" y="1204913"/>
            <a:ext cx="2224088" cy="2224087"/>
          </a:xfrm>
          <a:pattFill prst="pct5">
            <a:fgClr>
              <a:schemeClr val="accent1"/>
            </a:fgClr>
            <a:bgClr>
              <a:schemeClr val="accent2"/>
            </a:bgClr>
          </a:pattFill>
        </p:spPr>
        <p:txBody>
          <a:bodyPr vert="horz" lIns="91440" tIns="45720" rIns="91440" bIns="45720" rtlCol="0">
            <a:normAutofit/>
          </a:bodyPr>
          <a:lstStyle>
            <a:lvl1pPr>
              <a:defRPr lang="en-BE" sz="1400">
                <a:solidFill>
                  <a:schemeClr val="accent2">
                    <a:alpha val="0"/>
                  </a:schemeClr>
                </a:solidFill>
              </a:defRPr>
            </a:lvl1pPr>
          </a:lstStyle>
          <a:p>
            <a:pPr lvl="0"/>
            <a:endParaRPr lang="en-BE"/>
          </a:p>
        </p:txBody>
      </p:sp>
      <p:sp>
        <p:nvSpPr>
          <p:cNvPr id="8" name="Picture Placeholder 5">
            <a:extLst>
              <a:ext uri="{FF2B5EF4-FFF2-40B4-BE49-F238E27FC236}">
                <a16:creationId xmlns:a16="http://schemas.microsoft.com/office/drawing/2014/main" id="{33D29699-C32D-2D31-8D33-7FFEA79724B0}"/>
              </a:ext>
            </a:extLst>
          </p:cNvPr>
          <p:cNvSpPr>
            <a:spLocks noGrp="1"/>
          </p:cNvSpPr>
          <p:nvPr>
            <p:ph type="pic" sz="quarter" idx="14"/>
          </p:nvPr>
        </p:nvSpPr>
        <p:spPr>
          <a:xfrm>
            <a:off x="1081708" y="3629458"/>
            <a:ext cx="2224088" cy="2224087"/>
          </a:xfrm>
          <a:pattFill prst="pct5">
            <a:fgClr>
              <a:schemeClr val="accent1"/>
            </a:fgClr>
            <a:bgClr>
              <a:schemeClr val="accent2"/>
            </a:bgClr>
          </a:pattFill>
        </p:spPr>
        <p:txBody>
          <a:bodyPr vert="horz" lIns="91440" tIns="45720" rIns="91440" bIns="45720" rtlCol="0">
            <a:normAutofit/>
          </a:bodyPr>
          <a:lstStyle>
            <a:lvl1pPr>
              <a:defRPr lang="en-BE" sz="1400">
                <a:solidFill>
                  <a:schemeClr val="accent2">
                    <a:alpha val="0"/>
                  </a:schemeClr>
                </a:solidFill>
              </a:defRPr>
            </a:lvl1pPr>
          </a:lstStyle>
          <a:p>
            <a:pPr lvl="0"/>
            <a:endParaRPr lang="en-BE"/>
          </a:p>
        </p:txBody>
      </p:sp>
      <p:sp>
        <p:nvSpPr>
          <p:cNvPr id="9" name="Picture Placeholder 5">
            <a:extLst>
              <a:ext uri="{FF2B5EF4-FFF2-40B4-BE49-F238E27FC236}">
                <a16:creationId xmlns:a16="http://schemas.microsoft.com/office/drawing/2014/main" id="{4A52D401-75EB-B68F-C4FB-6D429452F5F9}"/>
              </a:ext>
            </a:extLst>
          </p:cNvPr>
          <p:cNvSpPr>
            <a:spLocks noGrp="1"/>
          </p:cNvSpPr>
          <p:nvPr>
            <p:ph type="pic" sz="quarter" idx="15"/>
          </p:nvPr>
        </p:nvSpPr>
        <p:spPr>
          <a:xfrm>
            <a:off x="3523205" y="3629458"/>
            <a:ext cx="2224088" cy="2224087"/>
          </a:xfrm>
          <a:pattFill prst="pct5">
            <a:fgClr>
              <a:schemeClr val="accent1"/>
            </a:fgClr>
            <a:bgClr>
              <a:schemeClr val="accent2"/>
            </a:bgClr>
          </a:pattFill>
        </p:spPr>
        <p:txBody>
          <a:bodyPr vert="horz" lIns="91440" tIns="45720" rIns="91440" bIns="45720" rtlCol="0">
            <a:normAutofit/>
          </a:bodyPr>
          <a:lstStyle>
            <a:lvl1pPr>
              <a:defRPr lang="en-BE" sz="1400">
                <a:solidFill>
                  <a:schemeClr val="accent2">
                    <a:alpha val="0"/>
                  </a:schemeClr>
                </a:solidFill>
              </a:defRPr>
            </a:lvl1pPr>
          </a:lstStyle>
          <a:p>
            <a:pPr lvl="0"/>
            <a:endParaRPr lang="en-BE"/>
          </a:p>
        </p:txBody>
      </p:sp>
    </p:spTree>
    <p:extLst>
      <p:ext uri="{BB962C8B-B14F-4D97-AF65-F5344CB8AC3E}">
        <p14:creationId xmlns:p14="http://schemas.microsoft.com/office/powerpoint/2010/main" val="8905399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4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6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200"/>
                                  </p:stCondLst>
                                  <p:childTnLst>
                                    <p:set>
                                      <p:cBhvr>
                                        <p:cTn id="31" dur="1" fill="hold">
                                          <p:stCondLst>
                                            <p:cond delay="0"/>
                                          </p:stCondLst>
                                        </p:cTn>
                                        <p:tgtEl>
                                          <p:spTgt spid="5">
                                            <p:txEl>
                                              <p:pRg st="0" end="0"/>
                                            </p:txEl>
                                          </p:spTgt>
                                        </p:tgtEl>
                                        <p:attrNameLst>
                                          <p:attrName>style.visibility</p:attrName>
                                        </p:attrNameLst>
                                      </p:cBhvr>
                                      <p:to>
                                        <p:strVal val="visible"/>
                                      </p:to>
                                    </p:set>
                                    <p:animEffect transition="in" filter="fade">
                                      <p:cBhvr>
                                        <p:cTn id="32" dur="1000"/>
                                        <p:tgtEl>
                                          <p:spTgt spid="5">
                                            <p:txEl>
                                              <p:pRg st="0" end="0"/>
                                            </p:txEl>
                                          </p:spTgt>
                                        </p:tgtEl>
                                      </p:cBhvr>
                                    </p:animEffect>
                                    <p:anim calcmode="lin" valueType="num">
                                      <p:cBhvr>
                                        <p:cTn id="3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3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build="p">
        <p:tmplLst>
          <p:tmpl lvl="1">
            <p:tnLst>
              <p:par>
                <p:cTn presetID="42" presetClass="entr" presetSubtype="0" fill="hold" nodeType="withEffect">
                  <p:stCondLst>
                    <p:cond delay="200"/>
                  </p:stCondLst>
                  <p:childTnLst>
                    <p:set>
                      <p:cBhvr>
                        <p:cTn dur="1" fill="hold">
                          <p:stCondLst>
                            <p:cond delay="0"/>
                          </p:stCondLst>
                        </p:cTn>
                        <p:tgtEl>
                          <p:spTgt spid="5"/>
                        </p:tgtEl>
                        <p:attrNameLst>
                          <p:attrName>style.visibility</p:attrName>
                        </p:attrNameLst>
                      </p:cBhvr>
                      <p:to>
                        <p:strVal val="visible"/>
                      </p:to>
                    </p:set>
                    <p:animEffect transition="in" filter="fade">
                      <p:cBhvr>
                        <p:cTn dur="1000"/>
                        <p:tgtEl>
                          <p:spTgt spid="5"/>
                        </p:tgtEl>
                      </p:cBhvr>
                    </p:animEffect>
                    <p:anim calcmode="lin" valueType="num">
                      <p:cBhvr>
                        <p:cTn dur="1000" fill="hold"/>
                        <p:tgtEl>
                          <p:spTgt spid="5"/>
                        </p:tgtEl>
                        <p:attrNameLst>
                          <p:attrName>ppt_x</p:attrName>
                        </p:attrNameLst>
                      </p:cBhvr>
                      <p:tavLst>
                        <p:tav tm="0">
                          <p:val>
                            <p:strVal val="#ppt_x"/>
                          </p:val>
                        </p:tav>
                        <p:tav tm="100000">
                          <p:val>
                            <p:strVal val="#ppt_x"/>
                          </p:val>
                        </p:tav>
                      </p:tavLst>
                    </p:anim>
                    <p:anim calcmode="lin" valueType="num">
                      <p:cBhvr>
                        <p:cTn dur="1000" fill="hold"/>
                        <p:tgtEl>
                          <p:spTgt spid="5"/>
                        </p:tgtEl>
                        <p:attrNameLst>
                          <p:attrName>ppt_y</p:attrName>
                        </p:attrNameLst>
                      </p:cBhvr>
                      <p:tavLst>
                        <p:tav tm="0">
                          <p:val>
                            <p:strVal val="#ppt_y+.1"/>
                          </p:val>
                        </p:tav>
                        <p:tav tm="100000">
                          <p:val>
                            <p:strVal val="#ppt_y"/>
                          </p:val>
                        </p:tav>
                      </p:tavLst>
                    </p:anim>
                  </p:childTnLst>
                </p:cTn>
              </p:par>
            </p:tnLst>
          </p:tmpl>
        </p:tmplLst>
      </p:bldP>
      <p:bldP spid="6" grpId="0" animBg="1"/>
      <p:bldP spid="7" grpId="0" animBg="1"/>
      <p:bldP spid="8" grpId="0" animBg="1"/>
      <p:bldP spid="9"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Right">
    <p:bg>
      <p:bgPr>
        <a:solidFill>
          <a:schemeClr val="accent2"/>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89725A3-16DD-737C-4412-59D5BD217767}"/>
              </a:ext>
            </a:extLst>
          </p:cNvPr>
          <p:cNvSpPr>
            <a:spLocks noGrp="1"/>
          </p:cNvSpPr>
          <p:nvPr>
            <p:ph type="ctrTitle"/>
          </p:nvPr>
        </p:nvSpPr>
        <p:spPr>
          <a:xfrm>
            <a:off x="6658710" y="1087194"/>
            <a:ext cx="4876798" cy="2387600"/>
          </a:xfrm>
        </p:spPr>
        <p:txBody>
          <a:bodyPr anchor="b">
            <a:normAutofit/>
          </a:bodyPr>
          <a:lstStyle>
            <a:lvl1pPr algn="l">
              <a:defRPr sz="4400">
                <a:solidFill>
                  <a:schemeClr val="accent3"/>
                </a:solidFill>
              </a:defRPr>
            </a:lvl1pPr>
          </a:lstStyle>
          <a:p>
            <a:r>
              <a:rPr lang="en-GB"/>
              <a:t>Click to edit Master title style</a:t>
            </a:r>
            <a:endParaRPr lang="en-BE"/>
          </a:p>
        </p:txBody>
      </p:sp>
      <p:sp>
        <p:nvSpPr>
          <p:cNvPr id="5" name="Text Placeholder 4">
            <a:extLst>
              <a:ext uri="{FF2B5EF4-FFF2-40B4-BE49-F238E27FC236}">
                <a16:creationId xmlns:a16="http://schemas.microsoft.com/office/drawing/2014/main" id="{A782C7ED-610E-BD73-9E54-00B9CFA9C749}"/>
              </a:ext>
            </a:extLst>
          </p:cNvPr>
          <p:cNvSpPr>
            <a:spLocks noGrp="1"/>
          </p:cNvSpPr>
          <p:nvPr>
            <p:ph type="body" sz="quarter" idx="11" hasCustomPrompt="1"/>
          </p:nvPr>
        </p:nvSpPr>
        <p:spPr>
          <a:xfrm>
            <a:off x="6658099" y="3628292"/>
            <a:ext cx="4876798" cy="1939925"/>
          </a:xfrm>
        </p:spPr>
        <p:txBody>
          <a:bodyPr>
            <a:normAutofit/>
          </a:bodyPr>
          <a:lstStyle>
            <a:lvl1pPr marL="0" indent="0">
              <a:buNone/>
              <a:defRPr sz="1400" b="0" i="0">
                <a:latin typeface="Aptos Light" panose="020B00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GB" dirty="0"/>
              <a:t>Add your slide content here</a:t>
            </a:r>
            <a:endParaRPr lang="en-BE" dirty="0"/>
          </a:p>
        </p:txBody>
      </p:sp>
    </p:spTree>
    <p:extLst>
      <p:ext uri="{BB962C8B-B14F-4D97-AF65-F5344CB8AC3E}">
        <p14:creationId xmlns:p14="http://schemas.microsoft.com/office/powerpoint/2010/main" val="30833795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42" presetClass="entr" presetSubtype="0" fill="hold" nodeType="withEffect">
                  <p:stCondLst>
                    <p:cond delay="200"/>
                  </p:stCondLst>
                  <p:childTnLst>
                    <p:set>
                      <p:cBhvr>
                        <p:cTn dur="1" fill="hold">
                          <p:stCondLst>
                            <p:cond delay="0"/>
                          </p:stCondLst>
                        </p:cTn>
                        <p:tgtEl>
                          <p:spTgt spid="5"/>
                        </p:tgtEl>
                        <p:attrNameLst>
                          <p:attrName>style.visibility</p:attrName>
                        </p:attrNameLst>
                      </p:cBhvr>
                      <p:to>
                        <p:strVal val="visible"/>
                      </p:to>
                    </p:set>
                    <p:animEffect transition="in" filter="fade">
                      <p:cBhvr>
                        <p:cTn dur="1000"/>
                        <p:tgtEl>
                          <p:spTgt spid="5"/>
                        </p:tgtEl>
                      </p:cBhvr>
                    </p:animEffect>
                    <p:anim calcmode="lin" valueType="num">
                      <p:cBhvr>
                        <p:cTn dur="1000" fill="hold"/>
                        <p:tgtEl>
                          <p:spTgt spid="5"/>
                        </p:tgtEl>
                        <p:attrNameLst>
                          <p:attrName>ppt_x</p:attrName>
                        </p:attrNameLst>
                      </p:cBhvr>
                      <p:tavLst>
                        <p:tav tm="0">
                          <p:val>
                            <p:strVal val="#ppt_x"/>
                          </p:val>
                        </p:tav>
                        <p:tav tm="100000">
                          <p:val>
                            <p:strVal val="#ppt_x"/>
                          </p:val>
                        </p:tav>
                      </p:tavLst>
                    </p:anim>
                    <p:anim calcmode="lin" valueType="num">
                      <p:cBhvr>
                        <p:cTn dur="1000" fill="hold"/>
                        <p:tgtEl>
                          <p:spTgt spid="5"/>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Left">
    <p:bg>
      <p:bgPr>
        <a:solidFill>
          <a:schemeClr val="accent2"/>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89725A3-16DD-737C-4412-59D5BD217767}"/>
              </a:ext>
            </a:extLst>
          </p:cNvPr>
          <p:cNvSpPr>
            <a:spLocks noGrp="1"/>
          </p:cNvSpPr>
          <p:nvPr>
            <p:ph type="ctrTitle"/>
          </p:nvPr>
        </p:nvSpPr>
        <p:spPr>
          <a:xfrm>
            <a:off x="732923" y="1087194"/>
            <a:ext cx="4876798" cy="2387600"/>
          </a:xfrm>
        </p:spPr>
        <p:txBody>
          <a:bodyPr anchor="b">
            <a:normAutofit/>
          </a:bodyPr>
          <a:lstStyle>
            <a:lvl1pPr algn="l">
              <a:defRPr sz="4400">
                <a:solidFill>
                  <a:schemeClr val="accent3"/>
                </a:solidFill>
              </a:defRPr>
            </a:lvl1pPr>
          </a:lstStyle>
          <a:p>
            <a:r>
              <a:rPr lang="en-GB" dirty="0"/>
              <a:t>Click to edit Master title style</a:t>
            </a:r>
            <a:endParaRPr lang="en-BE" dirty="0"/>
          </a:p>
        </p:txBody>
      </p:sp>
      <p:sp>
        <p:nvSpPr>
          <p:cNvPr id="5" name="Text Placeholder 4">
            <a:extLst>
              <a:ext uri="{FF2B5EF4-FFF2-40B4-BE49-F238E27FC236}">
                <a16:creationId xmlns:a16="http://schemas.microsoft.com/office/drawing/2014/main" id="{A782C7ED-610E-BD73-9E54-00B9CFA9C749}"/>
              </a:ext>
            </a:extLst>
          </p:cNvPr>
          <p:cNvSpPr>
            <a:spLocks noGrp="1"/>
          </p:cNvSpPr>
          <p:nvPr>
            <p:ph type="body" sz="quarter" idx="11" hasCustomPrompt="1"/>
          </p:nvPr>
        </p:nvSpPr>
        <p:spPr>
          <a:xfrm>
            <a:off x="732312" y="3628292"/>
            <a:ext cx="4876798" cy="1939925"/>
          </a:xfrm>
        </p:spPr>
        <p:txBody>
          <a:bodyPr>
            <a:normAutofit/>
          </a:bodyPr>
          <a:lstStyle>
            <a:lvl1pPr marL="0" indent="0">
              <a:buNone/>
              <a:defRPr sz="1400" b="0" i="0">
                <a:latin typeface="Aptos Light" panose="020B00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GB" dirty="0"/>
              <a:t>Add your slide content here</a:t>
            </a:r>
            <a:endParaRPr lang="en-BE" dirty="0"/>
          </a:p>
        </p:txBody>
      </p:sp>
    </p:spTree>
    <p:extLst>
      <p:ext uri="{BB962C8B-B14F-4D97-AF65-F5344CB8AC3E}">
        <p14:creationId xmlns:p14="http://schemas.microsoft.com/office/powerpoint/2010/main" val="19364931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42" presetClass="entr" presetSubtype="0" fill="hold" nodeType="withEffect">
                  <p:stCondLst>
                    <p:cond delay="200"/>
                  </p:stCondLst>
                  <p:childTnLst>
                    <p:set>
                      <p:cBhvr>
                        <p:cTn dur="1" fill="hold">
                          <p:stCondLst>
                            <p:cond delay="0"/>
                          </p:stCondLst>
                        </p:cTn>
                        <p:tgtEl>
                          <p:spTgt spid="5"/>
                        </p:tgtEl>
                        <p:attrNameLst>
                          <p:attrName>style.visibility</p:attrName>
                        </p:attrNameLst>
                      </p:cBhvr>
                      <p:to>
                        <p:strVal val="visible"/>
                      </p:to>
                    </p:set>
                    <p:animEffect transition="in" filter="fade">
                      <p:cBhvr>
                        <p:cTn dur="1000"/>
                        <p:tgtEl>
                          <p:spTgt spid="5"/>
                        </p:tgtEl>
                      </p:cBhvr>
                    </p:animEffect>
                    <p:anim calcmode="lin" valueType="num">
                      <p:cBhvr>
                        <p:cTn dur="1000" fill="hold"/>
                        <p:tgtEl>
                          <p:spTgt spid="5"/>
                        </p:tgtEl>
                        <p:attrNameLst>
                          <p:attrName>ppt_x</p:attrName>
                        </p:attrNameLst>
                      </p:cBhvr>
                      <p:tavLst>
                        <p:tav tm="0">
                          <p:val>
                            <p:strVal val="#ppt_x"/>
                          </p:val>
                        </p:tav>
                        <p:tav tm="100000">
                          <p:val>
                            <p:strVal val="#ppt_x"/>
                          </p:val>
                        </p:tav>
                      </p:tavLst>
                    </p:anim>
                    <p:anim calcmode="lin" valueType="num">
                      <p:cBhvr>
                        <p:cTn dur="1000" fill="hold"/>
                        <p:tgtEl>
                          <p:spTgt spid="5"/>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ptop Phone">
    <p:bg>
      <p:bgPr>
        <a:solidFill>
          <a:schemeClr val="accent2"/>
        </a:solidFill>
        <a:effectLst/>
      </p:bgPr>
    </p:bg>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44E59AEC-F04D-C722-3526-4C6695C144CF}"/>
              </a:ext>
            </a:extLst>
          </p:cNvPr>
          <p:cNvSpPr>
            <a:spLocks noGrp="1"/>
          </p:cNvSpPr>
          <p:nvPr>
            <p:ph type="pic" sz="quarter" idx="18"/>
          </p:nvPr>
        </p:nvSpPr>
        <p:spPr>
          <a:xfrm>
            <a:off x="2311776" y="1802869"/>
            <a:ext cx="6542536" cy="3739850"/>
          </a:xfrm>
          <a:prstGeom prst="roundRect">
            <a:avLst>
              <a:gd name="adj" fmla="val 0"/>
            </a:avLst>
          </a:prstGeom>
          <a:pattFill prst="pct5">
            <a:fgClr>
              <a:schemeClr val="accent1"/>
            </a:fgClr>
            <a:bgClr>
              <a:schemeClr val="accent2"/>
            </a:bgClr>
          </a:pattFill>
        </p:spPr>
        <p:txBody>
          <a:bodyPr vert="horz" lIns="91440" tIns="45720" rIns="91440" bIns="45720" rtlCol="0">
            <a:normAutofit/>
          </a:bodyPr>
          <a:lstStyle>
            <a:lvl1pPr>
              <a:defRPr lang="en-BE" sz="1400">
                <a:solidFill>
                  <a:schemeClr val="accent2">
                    <a:alpha val="0"/>
                  </a:schemeClr>
                </a:solidFill>
              </a:defRPr>
            </a:lvl1pPr>
          </a:lstStyle>
          <a:p>
            <a:pPr lvl="0"/>
            <a:endParaRPr lang="en-BE"/>
          </a:p>
        </p:txBody>
      </p:sp>
      <p:sp>
        <p:nvSpPr>
          <p:cNvPr id="3" name="Picture Placeholder 7">
            <a:extLst>
              <a:ext uri="{FF2B5EF4-FFF2-40B4-BE49-F238E27FC236}">
                <a16:creationId xmlns:a16="http://schemas.microsoft.com/office/drawing/2014/main" id="{D9C65D13-B0F1-AD1A-D8A7-BBB4A44976ED}"/>
              </a:ext>
            </a:extLst>
          </p:cNvPr>
          <p:cNvSpPr>
            <a:spLocks noGrp="1"/>
          </p:cNvSpPr>
          <p:nvPr>
            <p:ph type="pic" sz="quarter" idx="10"/>
          </p:nvPr>
        </p:nvSpPr>
        <p:spPr>
          <a:xfrm>
            <a:off x="8649418" y="2653386"/>
            <a:ext cx="1581089" cy="3221090"/>
          </a:xfrm>
          <a:prstGeom prst="roundRect">
            <a:avLst>
              <a:gd name="adj" fmla="val 7779"/>
            </a:avLst>
          </a:prstGeom>
          <a:pattFill prst="pct5">
            <a:fgClr>
              <a:schemeClr val="accent1"/>
            </a:fgClr>
            <a:bgClr>
              <a:schemeClr val="accent2"/>
            </a:bgClr>
          </a:pattFill>
        </p:spPr>
        <p:txBody>
          <a:bodyPr vert="horz" lIns="91440" tIns="45720" rIns="91440" bIns="45720" rtlCol="0">
            <a:normAutofit/>
          </a:bodyPr>
          <a:lstStyle>
            <a:lvl1pPr>
              <a:defRPr lang="en-BE" sz="1400">
                <a:solidFill>
                  <a:schemeClr val="accent2">
                    <a:alpha val="0"/>
                  </a:schemeClr>
                </a:solidFill>
              </a:defRPr>
            </a:lvl1pPr>
          </a:lstStyle>
          <a:p>
            <a:pPr lvl="0"/>
            <a:endParaRPr lang="en-BE"/>
          </a:p>
        </p:txBody>
      </p:sp>
      <p:sp>
        <p:nvSpPr>
          <p:cNvPr id="6" name="Title 1">
            <a:extLst>
              <a:ext uri="{FF2B5EF4-FFF2-40B4-BE49-F238E27FC236}">
                <a16:creationId xmlns:a16="http://schemas.microsoft.com/office/drawing/2014/main" id="{E6E5CDE1-CCAA-F809-A549-E9CFA0DFF8BC}"/>
              </a:ext>
            </a:extLst>
          </p:cNvPr>
          <p:cNvSpPr>
            <a:spLocks noGrp="1"/>
          </p:cNvSpPr>
          <p:nvPr>
            <p:ph type="ctrTitle"/>
          </p:nvPr>
        </p:nvSpPr>
        <p:spPr>
          <a:xfrm>
            <a:off x="1812966" y="525517"/>
            <a:ext cx="8566068" cy="735232"/>
          </a:xfrm>
        </p:spPr>
        <p:txBody>
          <a:bodyPr anchor="b">
            <a:normAutofit/>
          </a:bodyPr>
          <a:lstStyle>
            <a:lvl1pPr algn="ctr">
              <a:defRPr sz="4400">
                <a:solidFill>
                  <a:schemeClr val="accent3"/>
                </a:solidFill>
              </a:defRPr>
            </a:lvl1pPr>
          </a:lstStyle>
          <a:p>
            <a:r>
              <a:rPr lang="en-GB" dirty="0"/>
              <a:t>Click to edit Master title style</a:t>
            </a:r>
            <a:endParaRPr lang="en-BE" dirty="0"/>
          </a:p>
        </p:txBody>
      </p:sp>
    </p:spTree>
    <p:extLst>
      <p:ext uri="{BB962C8B-B14F-4D97-AF65-F5344CB8AC3E}">
        <p14:creationId xmlns:p14="http://schemas.microsoft.com/office/powerpoint/2010/main" val="37430431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Yellow Left">
    <p:bg>
      <p:bgPr>
        <a:solidFill>
          <a:schemeClr val="accent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8BC29A0-7BD1-7D5F-CA9C-6F4FF4EE263D}"/>
              </a:ext>
            </a:extLst>
          </p:cNvPr>
          <p:cNvSpPr/>
          <p:nvPr userDrawn="1"/>
        </p:nvSpPr>
        <p:spPr>
          <a:xfrm>
            <a:off x="1" y="0"/>
            <a:ext cx="5463821"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 name="Title 1">
            <a:extLst>
              <a:ext uri="{FF2B5EF4-FFF2-40B4-BE49-F238E27FC236}">
                <a16:creationId xmlns:a16="http://schemas.microsoft.com/office/drawing/2014/main" id="{69DD37BD-D559-E7AA-4D66-F1B767E07A1C}"/>
              </a:ext>
            </a:extLst>
          </p:cNvPr>
          <p:cNvSpPr>
            <a:spLocks noGrp="1"/>
          </p:cNvSpPr>
          <p:nvPr>
            <p:ph type="ctrTitle"/>
          </p:nvPr>
        </p:nvSpPr>
        <p:spPr>
          <a:xfrm>
            <a:off x="562710" y="1087194"/>
            <a:ext cx="4122790" cy="2387600"/>
          </a:xfrm>
        </p:spPr>
        <p:txBody>
          <a:bodyPr anchor="b">
            <a:normAutofit/>
          </a:bodyPr>
          <a:lstStyle>
            <a:lvl1pPr algn="l">
              <a:defRPr sz="4400">
                <a:solidFill>
                  <a:schemeClr val="accent2"/>
                </a:solidFill>
              </a:defRPr>
            </a:lvl1pPr>
          </a:lstStyle>
          <a:p>
            <a:r>
              <a:rPr lang="en-GB" dirty="0"/>
              <a:t>Click to edit Master title</a:t>
            </a:r>
            <a:endParaRPr lang="en-BE" dirty="0"/>
          </a:p>
        </p:txBody>
      </p:sp>
      <p:sp>
        <p:nvSpPr>
          <p:cNvPr id="7" name="Text Placeholder 4">
            <a:extLst>
              <a:ext uri="{FF2B5EF4-FFF2-40B4-BE49-F238E27FC236}">
                <a16:creationId xmlns:a16="http://schemas.microsoft.com/office/drawing/2014/main" id="{27D5DE63-2D85-3158-279C-96BA692F0128}"/>
              </a:ext>
            </a:extLst>
          </p:cNvPr>
          <p:cNvSpPr>
            <a:spLocks noGrp="1"/>
          </p:cNvSpPr>
          <p:nvPr>
            <p:ph type="body" sz="quarter" idx="11" hasCustomPrompt="1"/>
          </p:nvPr>
        </p:nvSpPr>
        <p:spPr>
          <a:xfrm>
            <a:off x="562099" y="3628292"/>
            <a:ext cx="4122790" cy="1939925"/>
          </a:xfrm>
        </p:spPr>
        <p:txBody>
          <a:bodyPr>
            <a:normAutofit/>
          </a:bodyPr>
          <a:lstStyle>
            <a:lvl1pPr marL="0" indent="0">
              <a:buNone/>
              <a:defRPr sz="1400" b="0" i="0">
                <a:solidFill>
                  <a:schemeClr val="accent2"/>
                </a:solidFill>
                <a:latin typeface="Aptos Light" panose="020B00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GB" dirty="0"/>
              <a:t>Add your slide content here</a:t>
            </a:r>
            <a:endParaRPr lang="en-BE" dirty="0"/>
          </a:p>
        </p:txBody>
      </p:sp>
    </p:spTree>
    <p:extLst>
      <p:ext uri="{BB962C8B-B14F-4D97-AF65-F5344CB8AC3E}">
        <p14:creationId xmlns:p14="http://schemas.microsoft.com/office/powerpoint/2010/main" val="8001119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1000"/>
                                        <p:tgtEl>
                                          <p:spTgt spid="7">
                                            <p:txEl>
                                              <p:pRg st="0" end="0"/>
                                            </p:txEl>
                                          </p:spTgt>
                                        </p:tgtEl>
                                      </p:cBhvr>
                                    </p:animEffect>
                                    <p:anim calcmode="lin" valueType="num">
                                      <p:cBhvr>
                                        <p:cTn id="13"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build="p">
        <p:tmplLst>
          <p:tmpl lvl="1">
            <p:tnLst>
              <p:par>
                <p:cTn presetID="42" presetClass="entr" presetSubtype="0" fill="hold" nodeType="withEffect">
                  <p:stCondLst>
                    <p:cond delay="200"/>
                  </p:stCondLst>
                  <p:childTnLst>
                    <p:set>
                      <p:cBhvr>
                        <p:cTn dur="1" fill="hold">
                          <p:stCondLst>
                            <p:cond delay="0"/>
                          </p:stCondLst>
                        </p:cTn>
                        <p:tgtEl>
                          <p:spTgt spid="7"/>
                        </p:tgtEl>
                        <p:attrNameLst>
                          <p:attrName>style.visibility</p:attrName>
                        </p:attrNameLst>
                      </p:cBhvr>
                      <p:to>
                        <p:strVal val="visible"/>
                      </p:to>
                    </p:set>
                    <p:animEffect transition="in" filter="fade">
                      <p:cBhvr>
                        <p:cTn dur="1000"/>
                        <p:tgtEl>
                          <p:spTgt spid="7"/>
                        </p:tgtEl>
                      </p:cBhvr>
                    </p:animEffect>
                    <p:anim calcmode="lin" valueType="num">
                      <p:cBhvr>
                        <p:cTn dur="1000" fill="hold"/>
                        <p:tgtEl>
                          <p:spTgt spid="7"/>
                        </p:tgtEl>
                        <p:attrNameLst>
                          <p:attrName>ppt_x</p:attrName>
                        </p:attrNameLst>
                      </p:cBhvr>
                      <p:tavLst>
                        <p:tav tm="0">
                          <p:val>
                            <p:strVal val="#ppt_x"/>
                          </p:val>
                        </p:tav>
                        <p:tav tm="100000">
                          <p:val>
                            <p:strVal val="#ppt_x"/>
                          </p:val>
                        </p:tav>
                      </p:tavLst>
                    </p:anim>
                    <p:anim calcmode="lin" valueType="num">
                      <p:cBhvr>
                        <p:cTn dur="1000" fill="hold"/>
                        <p:tgtEl>
                          <p:spTgt spid="7"/>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Yellow Right">
    <p:bg>
      <p:bgPr>
        <a:solidFill>
          <a:schemeClr val="accent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8BC29A0-7BD1-7D5F-CA9C-6F4FF4EE263D}"/>
              </a:ext>
            </a:extLst>
          </p:cNvPr>
          <p:cNvSpPr/>
          <p:nvPr userDrawn="1"/>
        </p:nvSpPr>
        <p:spPr>
          <a:xfrm>
            <a:off x="6096000" y="0"/>
            <a:ext cx="6095999"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6679627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aptop right">
    <p:spTree>
      <p:nvGrpSpPr>
        <p:cNvPr id="1" name=""/>
        <p:cNvGrpSpPr/>
        <p:nvPr/>
      </p:nvGrpSpPr>
      <p:grpSpPr>
        <a:xfrm>
          <a:off x="0" y="0"/>
          <a:ext cx="0" cy="0"/>
          <a:chOff x="0" y="0"/>
          <a:chExt cx="0" cy="0"/>
        </a:xfrm>
      </p:grpSpPr>
      <p:sp>
        <p:nvSpPr>
          <p:cNvPr id="8" name="Picture Placeholder 11">
            <a:extLst>
              <a:ext uri="{FF2B5EF4-FFF2-40B4-BE49-F238E27FC236}">
                <a16:creationId xmlns:a16="http://schemas.microsoft.com/office/drawing/2014/main" id="{E95E1F8C-8D6B-502F-0633-E3AD9B07E240}"/>
              </a:ext>
            </a:extLst>
          </p:cNvPr>
          <p:cNvSpPr>
            <a:spLocks noGrp="1"/>
          </p:cNvSpPr>
          <p:nvPr>
            <p:ph type="pic" sz="quarter" idx="10"/>
          </p:nvPr>
        </p:nvSpPr>
        <p:spPr>
          <a:xfrm>
            <a:off x="6748066" y="1025193"/>
            <a:ext cx="8022854" cy="4586031"/>
          </a:xfrm>
          <a:prstGeom prst="roundRect">
            <a:avLst>
              <a:gd name="adj" fmla="val 0"/>
            </a:avLst>
          </a:prstGeom>
          <a:pattFill prst="pct5">
            <a:fgClr>
              <a:schemeClr val="accent1"/>
            </a:fgClr>
            <a:bgClr>
              <a:schemeClr val="accent2"/>
            </a:bgClr>
          </a:pattFill>
        </p:spPr>
        <p:txBody>
          <a:bodyPr vert="horz" lIns="91440" tIns="45720" rIns="91440" bIns="45720" rtlCol="0">
            <a:normAutofit/>
          </a:bodyPr>
          <a:lstStyle>
            <a:lvl1pPr>
              <a:defRPr lang="en-BE" sz="1400" dirty="0">
                <a:solidFill>
                  <a:schemeClr val="accent2">
                    <a:alpha val="0"/>
                  </a:schemeClr>
                </a:solidFill>
              </a:defRPr>
            </a:lvl1pPr>
          </a:lstStyle>
          <a:p>
            <a:pPr lvl="0"/>
            <a:endParaRPr lang="en-BE" dirty="0"/>
          </a:p>
        </p:txBody>
      </p:sp>
      <p:sp>
        <p:nvSpPr>
          <p:cNvPr id="9" name="Title 1">
            <a:extLst>
              <a:ext uri="{FF2B5EF4-FFF2-40B4-BE49-F238E27FC236}">
                <a16:creationId xmlns:a16="http://schemas.microsoft.com/office/drawing/2014/main" id="{47AE750A-937D-11D7-9812-F0F43C66768E}"/>
              </a:ext>
            </a:extLst>
          </p:cNvPr>
          <p:cNvSpPr>
            <a:spLocks noGrp="1"/>
          </p:cNvSpPr>
          <p:nvPr>
            <p:ph type="ctrTitle"/>
          </p:nvPr>
        </p:nvSpPr>
        <p:spPr>
          <a:xfrm>
            <a:off x="931678" y="1087194"/>
            <a:ext cx="4876798" cy="2387600"/>
          </a:xfrm>
        </p:spPr>
        <p:txBody>
          <a:bodyPr anchor="b">
            <a:normAutofit/>
          </a:bodyPr>
          <a:lstStyle>
            <a:lvl1pPr algn="l">
              <a:defRPr sz="4400">
                <a:solidFill>
                  <a:schemeClr val="accent3"/>
                </a:solidFill>
              </a:defRPr>
            </a:lvl1pPr>
          </a:lstStyle>
          <a:p>
            <a:r>
              <a:rPr lang="en-GB" dirty="0"/>
              <a:t>Click to edit Master title style</a:t>
            </a:r>
            <a:endParaRPr lang="en-BE" dirty="0"/>
          </a:p>
        </p:txBody>
      </p:sp>
      <p:sp>
        <p:nvSpPr>
          <p:cNvPr id="10" name="Text Placeholder 4">
            <a:extLst>
              <a:ext uri="{FF2B5EF4-FFF2-40B4-BE49-F238E27FC236}">
                <a16:creationId xmlns:a16="http://schemas.microsoft.com/office/drawing/2014/main" id="{14115E76-D8AC-D1D8-5A37-85E1FAA2E6F1}"/>
              </a:ext>
            </a:extLst>
          </p:cNvPr>
          <p:cNvSpPr>
            <a:spLocks noGrp="1"/>
          </p:cNvSpPr>
          <p:nvPr>
            <p:ph type="body" sz="quarter" idx="11" hasCustomPrompt="1"/>
          </p:nvPr>
        </p:nvSpPr>
        <p:spPr>
          <a:xfrm>
            <a:off x="931067" y="3628292"/>
            <a:ext cx="4876798" cy="1939925"/>
          </a:xfrm>
        </p:spPr>
        <p:txBody>
          <a:bodyPr>
            <a:normAutofit/>
          </a:bodyPr>
          <a:lstStyle>
            <a:lvl1pPr marL="0" indent="0">
              <a:buNone/>
              <a:defRPr sz="1400" b="0" i="0">
                <a:latin typeface="Aptos Light" panose="020B00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GB" dirty="0"/>
              <a:t>Add your slide content here</a:t>
            </a:r>
            <a:endParaRPr lang="en-BE" dirty="0"/>
          </a:p>
        </p:txBody>
      </p:sp>
    </p:spTree>
    <p:extLst>
      <p:ext uri="{BB962C8B-B14F-4D97-AF65-F5344CB8AC3E}">
        <p14:creationId xmlns:p14="http://schemas.microsoft.com/office/powerpoint/2010/main" val="16104960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1000"/>
                                        <p:tgtEl>
                                          <p:spTgt spid="10">
                                            <p:txEl>
                                              <p:pRg st="0" end="0"/>
                                            </p:txEl>
                                          </p:spTgt>
                                        </p:tgtEl>
                                      </p:cBhvr>
                                    </p:animEffect>
                                    <p:anim calcmode="lin" valueType="num">
                                      <p:cBhvr>
                                        <p:cTn id="13"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0">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build="p">
        <p:tmplLst>
          <p:tmpl lvl="1">
            <p:tnLst>
              <p:par>
                <p:cTn presetID="42" presetClass="entr" presetSubtype="0" fill="hold" nodeType="withEffect">
                  <p:stCondLst>
                    <p:cond delay="200"/>
                  </p:stCondLst>
                  <p:childTnLst>
                    <p:set>
                      <p:cBhvr>
                        <p:cTn dur="1" fill="hold">
                          <p:stCondLst>
                            <p:cond delay="0"/>
                          </p:stCondLst>
                        </p:cTn>
                        <p:tgtEl>
                          <p:spTgt spid="10"/>
                        </p:tgtEl>
                        <p:attrNameLst>
                          <p:attrName>style.visibility</p:attrName>
                        </p:attrNameLst>
                      </p:cBhvr>
                      <p:to>
                        <p:strVal val="visible"/>
                      </p:to>
                    </p:set>
                    <p:animEffect transition="in" filter="fade">
                      <p:cBhvr>
                        <p:cTn dur="1000"/>
                        <p:tgtEl>
                          <p:spTgt spid="10"/>
                        </p:tgtEl>
                      </p:cBhvr>
                    </p:animEffect>
                    <p:anim calcmode="lin" valueType="num">
                      <p:cBhvr>
                        <p:cTn dur="1000" fill="hold"/>
                        <p:tgtEl>
                          <p:spTgt spid="10"/>
                        </p:tgtEl>
                        <p:attrNameLst>
                          <p:attrName>ppt_x</p:attrName>
                        </p:attrNameLst>
                      </p:cBhvr>
                      <p:tavLst>
                        <p:tav tm="0">
                          <p:val>
                            <p:strVal val="#ppt_x"/>
                          </p:val>
                        </p:tav>
                        <p:tav tm="100000">
                          <p:val>
                            <p:strVal val="#ppt_x"/>
                          </p:val>
                        </p:tav>
                      </p:tavLst>
                    </p:anim>
                    <p:anim calcmode="lin" valueType="num">
                      <p:cBhvr>
                        <p:cTn dur="1000" fill="hold"/>
                        <p:tgtEl>
                          <p:spTgt spid="10"/>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4424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Reviews">
    <p:bg>
      <p:bgPr>
        <a:solidFill>
          <a:schemeClr val="accent2"/>
        </a:solidFill>
        <a:effectLst/>
      </p:bgPr>
    </p:bg>
    <p:spTree>
      <p:nvGrpSpPr>
        <p:cNvPr id="1" name=""/>
        <p:cNvGrpSpPr/>
        <p:nvPr/>
      </p:nvGrpSpPr>
      <p:grpSpPr>
        <a:xfrm>
          <a:off x="0" y="0"/>
          <a:ext cx="0" cy="0"/>
          <a:chOff x="0" y="0"/>
          <a:chExt cx="0" cy="0"/>
        </a:xfrm>
      </p:grpSpPr>
      <p:sp>
        <p:nvSpPr>
          <p:cNvPr id="11" name="Picture Placeholder 7">
            <a:extLst>
              <a:ext uri="{FF2B5EF4-FFF2-40B4-BE49-F238E27FC236}">
                <a16:creationId xmlns:a16="http://schemas.microsoft.com/office/drawing/2014/main" id="{689E0CA5-AF53-9266-DF33-7739AC44DFAD}"/>
              </a:ext>
            </a:extLst>
          </p:cNvPr>
          <p:cNvSpPr>
            <a:spLocks noGrp="1"/>
          </p:cNvSpPr>
          <p:nvPr>
            <p:ph type="pic" sz="quarter" idx="11"/>
          </p:nvPr>
        </p:nvSpPr>
        <p:spPr>
          <a:xfrm>
            <a:off x="1630383" y="4875311"/>
            <a:ext cx="747159" cy="747159"/>
          </a:xfrm>
          <a:prstGeom prst="ellipse">
            <a:avLst/>
          </a:prstGeom>
          <a:pattFill prst="pct5">
            <a:fgClr>
              <a:schemeClr val="accent1"/>
            </a:fgClr>
            <a:bgClr>
              <a:schemeClr val="accent2"/>
            </a:bgClr>
          </a:pattFill>
        </p:spPr>
        <p:txBody>
          <a:bodyPr vert="horz" lIns="91440" tIns="45720" rIns="91440" bIns="45720" rtlCol="0">
            <a:normAutofit/>
          </a:bodyPr>
          <a:lstStyle>
            <a:lvl1pPr>
              <a:defRPr lang="en-BE" sz="1400" dirty="0">
                <a:solidFill>
                  <a:schemeClr val="accent2">
                    <a:alpha val="0"/>
                  </a:schemeClr>
                </a:solidFill>
              </a:defRPr>
            </a:lvl1pPr>
          </a:lstStyle>
          <a:p>
            <a:pPr lvl="0"/>
            <a:endParaRPr lang="en-BE" dirty="0"/>
          </a:p>
        </p:txBody>
      </p:sp>
      <p:sp>
        <p:nvSpPr>
          <p:cNvPr id="12" name="Picture Placeholder 7">
            <a:extLst>
              <a:ext uri="{FF2B5EF4-FFF2-40B4-BE49-F238E27FC236}">
                <a16:creationId xmlns:a16="http://schemas.microsoft.com/office/drawing/2014/main" id="{E902BDB8-6392-B971-6C21-2AD6ECB56BF5}"/>
              </a:ext>
            </a:extLst>
          </p:cNvPr>
          <p:cNvSpPr>
            <a:spLocks noGrp="1"/>
          </p:cNvSpPr>
          <p:nvPr>
            <p:ph type="pic" sz="quarter" idx="12"/>
          </p:nvPr>
        </p:nvSpPr>
        <p:spPr>
          <a:xfrm>
            <a:off x="4961918" y="4875311"/>
            <a:ext cx="747159" cy="747159"/>
          </a:xfrm>
          <a:prstGeom prst="ellipse">
            <a:avLst/>
          </a:prstGeom>
          <a:pattFill prst="pct5">
            <a:fgClr>
              <a:schemeClr val="accent1"/>
            </a:fgClr>
            <a:bgClr>
              <a:schemeClr val="accent2"/>
            </a:bgClr>
          </a:pattFill>
        </p:spPr>
        <p:txBody>
          <a:bodyPr vert="horz" lIns="91440" tIns="45720" rIns="91440" bIns="45720" rtlCol="0">
            <a:normAutofit/>
          </a:bodyPr>
          <a:lstStyle>
            <a:lvl1pPr>
              <a:defRPr lang="en-BE" sz="1400" dirty="0">
                <a:solidFill>
                  <a:schemeClr val="accent2">
                    <a:alpha val="0"/>
                  </a:schemeClr>
                </a:solidFill>
              </a:defRPr>
            </a:lvl1pPr>
          </a:lstStyle>
          <a:p>
            <a:pPr lvl="0"/>
            <a:endParaRPr lang="en-BE" dirty="0"/>
          </a:p>
        </p:txBody>
      </p:sp>
      <p:sp>
        <p:nvSpPr>
          <p:cNvPr id="13" name="Picture Placeholder 7">
            <a:extLst>
              <a:ext uri="{FF2B5EF4-FFF2-40B4-BE49-F238E27FC236}">
                <a16:creationId xmlns:a16="http://schemas.microsoft.com/office/drawing/2014/main" id="{9DEFCF87-5C9E-C456-44D0-FD306AC9D783}"/>
              </a:ext>
            </a:extLst>
          </p:cNvPr>
          <p:cNvSpPr>
            <a:spLocks noGrp="1"/>
          </p:cNvSpPr>
          <p:nvPr>
            <p:ph type="pic" sz="quarter" idx="13"/>
          </p:nvPr>
        </p:nvSpPr>
        <p:spPr>
          <a:xfrm>
            <a:off x="8307630" y="4875311"/>
            <a:ext cx="747159" cy="747159"/>
          </a:xfrm>
          <a:prstGeom prst="ellipse">
            <a:avLst/>
          </a:prstGeom>
          <a:pattFill prst="pct5">
            <a:fgClr>
              <a:schemeClr val="accent1"/>
            </a:fgClr>
            <a:bgClr>
              <a:schemeClr val="accent2"/>
            </a:bgClr>
          </a:pattFill>
        </p:spPr>
        <p:txBody>
          <a:bodyPr vert="horz" lIns="91440" tIns="45720" rIns="91440" bIns="45720" rtlCol="0">
            <a:normAutofit/>
          </a:bodyPr>
          <a:lstStyle>
            <a:lvl1pPr>
              <a:defRPr lang="en-BE" sz="1400" dirty="0">
                <a:solidFill>
                  <a:schemeClr val="accent2">
                    <a:alpha val="0"/>
                  </a:schemeClr>
                </a:solidFill>
              </a:defRPr>
            </a:lvl1pPr>
          </a:lstStyle>
          <a:p>
            <a:pPr lvl="0"/>
            <a:endParaRPr lang="en-BE" dirty="0"/>
          </a:p>
        </p:txBody>
      </p:sp>
      <p:sp>
        <p:nvSpPr>
          <p:cNvPr id="14" name="Title 1">
            <a:extLst>
              <a:ext uri="{FF2B5EF4-FFF2-40B4-BE49-F238E27FC236}">
                <a16:creationId xmlns:a16="http://schemas.microsoft.com/office/drawing/2014/main" id="{44F8EEBF-75CE-A15B-6D15-64E1F32972E9}"/>
              </a:ext>
            </a:extLst>
          </p:cNvPr>
          <p:cNvSpPr>
            <a:spLocks noGrp="1"/>
          </p:cNvSpPr>
          <p:nvPr>
            <p:ph type="ctrTitle"/>
          </p:nvPr>
        </p:nvSpPr>
        <p:spPr>
          <a:xfrm>
            <a:off x="1524000" y="525517"/>
            <a:ext cx="9144000" cy="735232"/>
          </a:xfrm>
        </p:spPr>
        <p:txBody>
          <a:bodyPr anchor="b">
            <a:normAutofit/>
          </a:bodyPr>
          <a:lstStyle>
            <a:lvl1pPr algn="ctr">
              <a:defRPr sz="4400">
                <a:solidFill>
                  <a:schemeClr val="accent3"/>
                </a:solidFill>
              </a:defRPr>
            </a:lvl1pPr>
          </a:lstStyle>
          <a:p>
            <a:r>
              <a:rPr lang="en-GB"/>
              <a:t>Click to edit Master title style</a:t>
            </a:r>
            <a:endParaRPr lang="en-BE"/>
          </a:p>
        </p:txBody>
      </p:sp>
    </p:spTree>
    <p:extLst>
      <p:ext uri="{BB962C8B-B14F-4D97-AF65-F5344CB8AC3E}">
        <p14:creationId xmlns:p14="http://schemas.microsoft.com/office/powerpoint/2010/main" val="28244828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0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4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mage Left">
    <p:spTree>
      <p:nvGrpSpPr>
        <p:cNvPr id="1" name=""/>
        <p:cNvGrpSpPr/>
        <p:nvPr/>
      </p:nvGrpSpPr>
      <p:grpSpPr>
        <a:xfrm>
          <a:off x="0" y="0"/>
          <a:ext cx="0" cy="0"/>
          <a:chOff x="0" y="0"/>
          <a:chExt cx="0" cy="0"/>
        </a:xfrm>
      </p:grpSpPr>
      <p:sp>
        <p:nvSpPr>
          <p:cNvPr id="2" name="Picture Placeholder 11">
            <a:extLst>
              <a:ext uri="{FF2B5EF4-FFF2-40B4-BE49-F238E27FC236}">
                <a16:creationId xmlns:a16="http://schemas.microsoft.com/office/drawing/2014/main" id="{D1996FCF-9F88-5DCE-CF57-0DA418F0DF25}"/>
              </a:ext>
            </a:extLst>
          </p:cNvPr>
          <p:cNvSpPr>
            <a:spLocks noGrp="1"/>
          </p:cNvSpPr>
          <p:nvPr>
            <p:ph type="pic" sz="quarter" idx="10"/>
          </p:nvPr>
        </p:nvSpPr>
        <p:spPr>
          <a:xfrm>
            <a:off x="0" y="0"/>
            <a:ext cx="6096000" cy="6858000"/>
          </a:xfrm>
          <a:prstGeom prst="roundRect">
            <a:avLst>
              <a:gd name="adj" fmla="val 0"/>
            </a:avLst>
          </a:prstGeom>
          <a:pattFill prst="pct5">
            <a:fgClr>
              <a:schemeClr val="accent1"/>
            </a:fgClr>
            <a:bgClr>
              <a:schemeClr val="accent2"/>
            </a:bgClr>
          </a:pattFill>
        </p:spPr>
        <p:txBody>
          <a:bodyPr vert="horz" lIns="91440" tIns="45720" rIns="91440" bIns="45720" rtlCol="0">
            <a:normAutofit/>
          </a:bodyPr>
          <a:lstStyle>
            <a:lvl1pPr>
              <a:defRPr lang="en-BE" sz="1400">
                <a:solidFill>
                  <a:schemeClr val="accent2"/>
                </a:solidFill>
              </a:defRPr>
            </a:lvl1pPr>
          </a:lstStyle>
          <a:p>
            <a:pPr lvl="0"/>
            <a:endParaRPr lang="en-BE"/>
          </a:p>
        </p:txBody>
      </p:sp>
      <p:sp>
        <p:nvSpPr>
          <p:cNvPr id="3" name="Title 1">
            <a:extLst>
              <a:ext uri="{FF2B5EF4-FFF2-40B4-BE49-F238E27FC236}">
                <a16:creationId xmlns:a16="http://schemas.microsoft.com/office/drawing/2014/main" id="{4CE2705B-C70D-CF25-32EB-3D4733597450}"/>
              </a:ext>
            </a:extLst>
          </p:cNvPr>
          <p:cNvSpPr>
            <a:spLocks noGrp="1"/>
          </p:cNvSpPr>
          <p:nvPr>
            <p:ph type="ctrTitle"/>
          </p:nvPr>
        </p:nvSpPr>
        <p:spPr>
          <a:xfrm>
            <a:off x="6658710" y="1087194"/>
            <a:ext cx="4876798" cy="2387600"/>
          </a:xfrm>
        </p:spPr>
        <p:txBody>
          <a:bodyPr anchor="b">
            <a:normAutofit/>
          </a:bodyPr>
          <a:lstStyle>
            <a:lvl1pPr algn="l">
              <a:defRPr sz="4400">
                <a:solidFill>
                  <a:schemeClr val="accent3"/>
                </a:solidFill>
              </a:defRPr>
            </a:lvl1pPr>
          </a:lstStyle>
          <a:p>
            <a:r>
              <a:rPr lang="en-GB" dirty="0"/>
              <a:t>Click to edit Master title style</a:t>
            </a:r>
            <a:endParaRPr lang="en-BE" dirty="0"/>
          </a:p>
        </p:txBody>
      </p:sp>
      <p:sp>
        <p:nvSpPr>
          <p:cNvPr id="4" name="Text Placeholder 4">
            <a:extLst>
              <a:ext uri="{FF2B5EF4-FFF2-40B4-BE49-F238E27FC236}">
                <a16:creationId xmlns:a16="http://schemas.microsoft.com/office/drawing/2014/main" id="{9C5C7E10-40B3-19AF-04A9-AB86C28EA37E}"/>
              </a:ext>
            </a:extLst>
          </p:cNvPr>
          <p:cNvSpPr>
            <a:spLocks noGrp="1"/>
          </p:cNvSpPr>
          <p:nvPr>
            <p:ph type="body" sz="quarter" idx="11" hasCustomPrompt="1"/>
          </p:nvPr>
        </p:nvSpPr>
        <p:spPr>
          <a:xfrm>
            <a:off x="6658099" y="3628292"/>
            <a:ext cx="4876798" cy="1939925"/>
          </a:xfrm>
        </p:spPr>
        <p:txBody>
          <a:bodyPr>
            <a:normAutofit/>
          </a:bodyPr>
          <a:lstStyle>
            <a:lvl1pPr marL="0" indent="0">
              <a:buNone/>
              <a:defRPr sz="1400" b="0" i="0">
                <a:latin typeface="Aptos Light" panose="020B00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GB" dirty="0"/>
              <a:t>Add your slide content here</a:t>
            </a:r>
            <a:endParaRPr lang="en-BE" dirty="0"/>
          </a:p>
        </p:txBody>
      </p:sp>
    </p:spTree>
    <p:extLst>
      <p:ext uri="{BB962C8B-B14F-4D97-AF65-F5344CB8AC3E}">
        <p14:creationId xmlns:p14="http://schemas.microsoft.com/office/powerpoint/2010/main" val="35893966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000"/>
                                        <p:tgtEl>
                                          <p:spTgt spid="4">
                                            <p:txEl>
                                              <p:pRg st="0" end="0"/>
                                            </p:txEl>
                                          </p:spTgt>
                                        </p:tgtEl>
                                      </p:cBhvr>
                                    </p:animEffect>
                                    <p:anim calcmode="lin" valueType="num">
                                      <p:cBhvr>
                                        <p:cTn id="1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tmplLst>
          <p:tmpl lvl="1">
            <p:tnLst>
              <p:par>
                <p:cTn presetID="42" presetClass="entr" presetSubtype="0" fill="hold" nodeType="withEffect">
                  <p:stCondLst>
                    <p:cond delay="200"/>
                  </p:stCondLst>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anim calcmode="lin" valueType="num">
                      <p:cBhvr>
                        <p:cTn dur="1000" fill="hold"/>
                        <p:tgtEl>
                          <p:spTgt spid="4"/>
                        </p:tgtEl>
                        <p:attrNameLst>
                          <p:attrName>ppt_x</p:attrName>
                        </p:attrNameLst>
                      </p:cBhvr>
                      <p:tavLst>
                        <p:tav tm="0">
                          <p:val>
                            <p:strVal val="#ppt_x"/>
                          </p:val>
                        </p:tav>
                        <p:tav tm="100000">
                          <p:val>
                            <p:strVal val="#ppt_x"/>
                          </p:val>
                        </p:tav>
                      </p:tavLst>
                    </p:anim>
                    <p:anim calcmode="lin" valueType="num">
                      <p:cBhvr>
                        <p:cTn dur="1000" fill="hold"/>
                        <p:tgtEl>
                          <p:spTgt spid="4"/>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mage Yellow">
    <p:bg>
      <p:bgPr>
        <a:solidFill>
          <a:schemeClr val="accent3"/>
        </a:solidFill>
        <a:effectLst/>
      </p:bgPr>
    </p:bg>
    <p:spTree>
      <p:nvGrpSpPr>
        <p:cNvPr id="1" name=""/>
        <p:cNvGrpSpPr/>
        <p:nvPr/>
      </p:nvGrpSpPr>
      <p:grpSpPr>
        <a:xfrm>
          <a:off x="0" y="0"/>
          <a:ext cx="0" cy="0"/>
          <a:chOff x="0" y="0"/>
          <a:chExt cx="0" cy="0"/>
        </a:xfrm>
      </p:grpSpPr>
      <p:sp>
        <p:nvSpPr>
          <p:cNvPr id="2" name="Picture Placeholder 11">
            <a:extLst>
              <a:ext uri="{FF2B5EF4-FFF2-40B4-BE49-F238E27FC236}">
                <a16:creationId xmlns:a16="http://schemas.microsoft.com/office/drawing/2014/main" id="{D1996FCF-9F88-5DCE-CF57-0DA418F0DF25}"/>
              </a:ext>
            </a:extLst>
          </p:cNvPr>
          <p:cNvSpPr>
            <a:spLocks noGrp="1"/>
          </p:cNvSpPr>
          <p:nvPr>
            <p:ph type="pic" sz="quarter" idx="10"/>
          </p:nvPr>
        </p:nvSpPr>
        <p:spPr>
          <a:xfrm>
            <a:off x="0" y="0"/>
            <a:ext cx="6096000" cy="6858000"/>
          </a:xfrm>
          <a:prstGeom prst="roundRect">
            <a:avLst>
              <a:gd name="adj" fmla="val 0"/>
            </a:avLst>
          </a:prstGeom>
          <a:pattFill prst="pct5">
            <a:fgClr>
              <a:schemeClr val="accent1"/>
            </a:fgClr>
            <a:bgClr>
              <a:schemeClr val="accent2"/>
            </a:bgClr>
          </a:pattFill>
        </p:spPr>
        <p:txBody>
          <a:bodyPr vert="horz" lIns="91440" tIns="45720" rIns="91440" bIns="45720" rtlCol="0">
            <a:normAutofit/>
          </a:bodyPr>
          <a:lstStyle>
            <a:lvl1pPr>
              <a:defRPr lang="en-BE" sz="1400">
                <a:solidFill>
                  <a:schemeClr val="accent2"/>
                </a:solidFill>
              </a:defRPr>
            </a:lvl1pPr>
          </a:lstStyle>
          <a:p>
            <a:pPr lvl="0"/>
            <a:endParaRPr lang="en-BE"/>
          </a:p>
        </p:txBody>
      </p:sp>
      <p:sp>
        <p:nvSpPr>
          <p:cNvPr id="3" name="Title 1">
            <a:extLst>
              <a:ext uri="{FF2B5EF4-FFF2-40B4-BE49-F238E27FC236}">
                <a16:creationId xmlns:a16="http://schemas.microsoft.com/office/drawing/2014/main" id="{838CA0CF-B411-A800-E855-99F1B0540FEB}"/>
              </a:ext>
            </a:extLst>
          </p:cNvPr>
          <p:cNvSpPr>
            <a:spLocks noGrp="1"/>
          </p:cNvSpPr>
          <p:nvPr>
            <p:ph type="ctrTitle"/>
          </p:nvPr>
        </p:nvSpPr>
        <p:spPr>
          <a:xfrm>
            <a:off x="6658710" y="1087194"/>
            <a:ext cx="4876798" cy="2387600"/>
          </a:xfrm>
        </p:spPr>
        <p:txBody>
          <a:bodyPr anchor="b">
            <a:normAutofit/>
          </a:bodyPr>
          <a:lstStyle>
            <a:lvl1pPr algn="l">
              <a:defRPr sz="4400">
                <a:solidFill>
                  <a:schemeClr val="accent2"/>
                </a:solidFill>
              </a:defRPr>
            </a:lvl1pPr>
          </a:lstStyle>
          <a:p>
            <a:r>
              <a:rPr lang="en-GB" dirty="0"/>
              <a:t>Click to edit Master title style</a:t>
            </a:r>
            <a:endParaRPr lang="en-BE" dirty="0"/>
          </a:p>
        </p:txBody>
      </p:sp>
      <p:sp>
        <p:nvSpPr>
          <p:cNvPr id="4" name="Text Placeholder 4">
            <a:extLst>
              <a:ext uri="{FF2B5EF4-FFF2-40B4-BE49-F238E27FC236}">
                <a16:creationId xmlns:a16="http://schemas.microsoft.com/office/drawing/2014/main" id="{F6AF56B1-9E7D-2A4C-5875-706751FEF2CF}"/>
              </a:ext>
            </a:extLst>
          </p:cNvPr>
          <p:cNvSpPr>
            <a:spLocks noGrp="1"/>
          </p:cNvSpPr>
          <p:nvPr>
            <p:ph type="body" sz="quarter" idx="11" hasCustomPrompt="1"/>
          </p:nvPr>
        </p:nvSpPr>
        <p:spPr>
          <a:xfrm>
            <a:off x="6658099" y="3628292"/>
            <a:ext cx="4876798" cy="1939925"/>
          </a:xfrm>
        </p:spPr>
        <p:txBody>
          <a:bodyPr>
            <a:normAutofit/>
          </a:bodyPr>
          <a:lstStyle>
            <a:lvl1pPr marL="0" indent="0">
              <a:buNone/>
              <a:defRPr sz="1400" b="0" i="0">
                <a:solidFill>
                  <a:schemeClr val="accent2"/>
                </a:solidFill>
                <a:latin typeface="Aptos Light" panose="020B00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GB" dirty="0"/>
              <a:t>Add your slide content here</a:t>
            </a:r>
            <a:endParaRPr lang="en-BE" dirty="0"/>
          </a:p>
        </p:txBody>
      </p:sp>
    </p:spTree>
    <p:extLst>
      <p:ext uri="{BB962C8B-B14F-4D97-AF65-F5344CB8AC3E}">
        <p14:creationId xmlns:p14="http://schemas.microsoft.com/office/powerpoint/2010/main" val="20570605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000"/>
                                        <p:tgtEl>
                                          <p:spTgt spid="4">
                                            <p:txEl>
                                              <p:pRg st="0" end="0"/>
                                            </p:txEl>
                                          </p:spTgt>
                                        </p:tgtEl>
                                      </p:cBhvr>
                                    </p:animEffect>
                                    <p:anim calcmode="lin" valueType="num">
                                      <p:cBhvr>
                                        <p:cTn id="1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tmplLst>
          <p:tmpl lvl="1">
            <p:tnLst>
              <p:par>
                <p:cTn presetID="42" presetClass="entr" presetSubtype="0" fill="hold" nodeType="withEffect">
                  <p:stCondLst>
                    <p:cond delay="200"/>
                  </p:stCondLst>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anim calcmode="lin" valueType="num">
                      <p:cBhvr>
                        <p:cTn dur="1000" fill="hold"/>
                        <p:tgtEl>
                          <p:spTgt spid="4"/>
                        </p:tgtEl>
                        <p:attrNameLst>
                          <p:attrName>ppt_x</p:attrName>
                        </p:attrNameLst>
                      </p:cBhvr>
                      <p:tavLst>
                        <p:tav tm="0">
                          <p:val>
                            <p:strVal val="#ppt_x"/>
                          </p:val>
                        </p:tav>
                        <p:tav tm="100000">
                          <p:val>
                            <p:strVal val="#ppt_x"/>
                          </p:val>
                        </p:tav>
                      </p:tavLst>
                    </p:anim>
                    <p:anim calcmode="lin" valueType="num">
                      <p:cBhvr>
                        <p:cTn dur="1000" fill="hold"/>
                        <p:tgtEl>
                          <p:spTgt spid="4"/>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mage Left Text">
    <p:spTree>
      <p:nvGrpSpPr>
        <p:cNvPr id="1" name=""/>
        <p:cNvGrpSpPr/>
        <p:nvPr/>
      </p:nvGrpSpPr>
      <p:grpSpPr>
        <a:xfrm>
          <a:off x="0" y="0"/>
          <a:ext cx="0" cy="0"/>
          <a:chOff x="0" y="0"/>
          <a:chExt cx="0" cy="0"/>
        </a:xfrm>
      </p:grpSpPr>
      <p:sp>
        <p:nvSpPr>
          <p:cNvPr id="2" name="Picture Placeholder 11">
            <a:extLst>
              <a:ext uri="{FF2B5EF4-FFF2-40B4-BE49-F238E27FC236}">
                <a16:creationId xmlns:a16="http://schemas.microsoft.com/office/drawing/2014/main" id="{D1996FCF-9F88-5DCE-CF57-0DA418F0DF25}"/>
              </a:ext>
            </a:extLst>
          </p:cNvPr>
          <p:cNvSpPr>
            <a:spLocks noGrp="1"/>
          </p:cNvSpPr>
          <p:nvPr>
            <p:ph type="pic" sz="quarter" idx="10"/>
          </p:nvPr>
        </p:nvSpPr>
        <p:spPr>
          <a:xfrm>
            <a:off x="515470" y="497541"/>
            <a:ext cx="5159189" cy="5862918"/>
          </a:xfrm>
          <a:prstGeom prst="roundRect">
            <a:avLst>
              <a:gd name="adj" fmla="val 0"/>
            </a:avLst>
          </a:prstGeom>
          <a:pattFill prst="pct5">
            <a:fgClr>
              <a:schemeClr val="accent1"/>
            </a:fgClr>
            <a:bgClr>
              <a:schemeClr val="accent2"/>
            </a:bgClr>
          </a:pattFill>
        </p:spPr>
        <p:txBody>
          <a:bodyPr vert="horz" lIns="91440" tIns="45720" rIns="91440" bIns="45720" rtlCol="0">
            <a:normAutofit/>
          </a:bodyPr>
          <a:lstStyle>
            <a:lvl1pPr>
              <a:defRPr lang="en-BE" sz="1400">
                <a:solidFill>
                  <a:schemeClr val="accent2"/>
                </a:solidFill>
              </a:defRPr>
            </a:lvl1pPr>
          </a:lstStyle>
          <a:p>
            <a:pPr lvl="0"/>
            <a:endParaRPr lang="en-BE"/>
          </a:p>
        </p:txBody>
      </p:sp>
      <p:sp>
        <p:nvSpPr>
          <p:cNvPr id="3" name="Title 1">
            <a:extLst>
              <a:ext uri="{FF2B5EF4-FFF2-40B4-BE49-F238E27FC236}">
                <a16:creationId xmlns:a16="http://schemas.microsoft.com/office/drawing/2014/main" id="{16AF9E15-3AA3-3D88-5E0E-9CA6A463A358}"/>
              </a:ext>
            </a:extLst>
          </p:cNvPr>
          <p:cNvSpPr>
            <a:spLocks noGrp="1"/>
          </p:cNvSpPr>
          <p:nvPr>
            <p:ph type="ctrTitle"/>
          </p:nvPr>
        </p:nvSpPr>
        <p:spPr>
          <a:xfrm>
            <a:off x="6658710" y="1087194"/>
            <a:ext cx="4876798" cy="2387600"/>
          </a:xfrm>
        </p:spPr>
        <p:txBody>
          <a:bodyPr anchor="b">
            <a:normAutofit/>
          </a:bodyPr>
          <a:lstStyle>
            <a:lvl1pPr algn="l">
              <a:defRPr sz="4400">
                <a:solidFill>
                  <a:schemeClr val="accent3"/>
                </a:solidFill>
              </a:defRPr>
            </a:lvl1pPr>
          </a:lstStyle>
          <a:p>
            <a:r>
              <a:rPr lang="en-GB" dirty="0"/>
              <a:t>Click to edit Master title style</a:t>
            </a:r>
            <a:endParaRPr lang="en-BE" dirty="0"/>
          </a:p>
        </p:txBody>
      </p:sp>
      <p:sp>
        <p:nvSpPr>
          <p:cNvPr id="4" name="Text Placeholder 4">
            <a:extLst>
              <a:ext uri="{FF2B5EF4-FFF2-40B4-BE49-F238E27FC236}">
                <a16:creationId xmlns:a16="http://schemas.microsoft.com/office/drawing/2014/main" id="{337A8AAB-B80C-1DA8-FD2B-73FE3BB9D1C3}"/>
              </a:ext>
            </a:extLst>
          </p:cNvPr>
          <p:cNvSpPr>
            <a:spLocks noGrp="1"/>
          </p:cNvSpPr>
          <p:nvPr>
            <p:ph type="body" sz="quarter" idx="11" hasCustomPrompt="1"/>
          </p:nvPr>
        </p:nvSpPr>
        <p:spPr>
          <a:xfrm>
            <a:off x="6658099" y="3628292"/>
            <a:ext cx="4876798" cy="1939925"/>
          </a:xfrm>
        </p:spPr>
        <p:txBody>
          <a:bodyPr>
            <a:normAutofit/>
          </a:bodyPr>
          <a:lstStyle>
            <a:lvl1pPr marL="0" indent="0">
              <a:buNone/>
              <a:defRPr sz="1400" b="0" i="0">
                <a:latin typeface="Aptos Light" panose="020B00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GB" dirty="0"/>
              <a:t>Add your slide content here</a:t>
            </a:r>
            <a:endParaRPr lang="en-BE" dirty="0"/>
          </a:p>
        </p:txBody>
      </p:sp>
    </p:spTree>
    <p:extLst>
      <p:ext uri="{BB962C8B-B14F-4D97-AF65-F5344CB8AC3E}">
        <p14:creationId xmlns:p14="http://schemas.microsoft.com/office/powerpoint/2010/main" val="29412269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0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1000"/>
                                        <p:tgtEl>
                                          <p:spTgt spid="4">
                                            <p:txEl>
                                              <p:pRg st="0" end="0"/>
                                            </p:txEl>
                                          </p:spTgt>
                                        </p:tgtEl>
                                      </p:cBhvr>
                                    </p:animEffect>
                                    <p:anim calcmode="lin" valueType="num">
                                      <p:cBhvr>
                                        <p:cTn id="1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build="p">
        <p:tmplLst>
          <p:tmpl lvl="1">
            <p:tnLst>
              <p:par>
                <p:cTn presetID="42" presetClass="entr" presetSubtype="0" fill="hold" nodeType="withEffect">
                  <p:stCondLst>
                    <p:cond delay="200"/>
                  </p:stCondLst>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anim calcmode="lin" valueType="num">
                      <p:cBhvr>
                        <p:cTn dur="1000" fill="hold"/>
                        <p:tgtEl>
                          <p:spTgt spid="4"/>
                        </p:tgtEl>
                        <p:attrNameLst>
                          <p:attrName>ppt_x</p:attrName>
                        </p:attrNameLst>
                      </p:cBhvr>
                      <p:tavLst>
                        <p:tav tm="0">
                          <p:val>
                            <p:strVal val="#ppt_x"/>
                          </p:val>
                        </p:tav>
                        <p:tav tm="100000">
                          <p:val>
                            <p:strVal val="#ppt_x"/>
                          </p:val>
                        </p:tav>
                      </p:tavLst>
                    </p:anim>
                    <p:anim calcmode="lin" valueType="num">
                      <p:cBhvr>
                        <p:cTn dur="1000" fill="hold"/>
                        <p:tgtEl>
                          <p:spTgt spid="4"/>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hones">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52749E12-5072-BDCE-25D1-2EC61E0BCD23}"/>
              </a:ext>
            </a:extLst>
          </p:cNvPr>
          <p:cNvSpPr>
            <a:spLocks noGrp="1"/>
          </p:cNvSpPr>
          <p:nvPr>
            <p:ph type="pic" sz="quarter" idx="12"/>
          </p:nvPr>
        </p:nvSpPr>
        <p:spPr>
          <a:xfrm>
            <a:off x="869499" y="2843272"/>
            <a:ext cx="2203473" cy="4420898"/>
          </a:xfrm>
          <a:prstGeom prst="roundRect">
            <a:avLst>
              <a:gd name="adj" fmla="val 7779"/>
            </a:avLst>
          </a:prstGeom>
          <a:pattFill prst="pct5">
            <a:fgClr>
              <a:schemeClr val="accent1"/>
            </a:fgClr>
            <a:bgClr>
              <a:schemeClr val="accent2"/>
            </a:bgClr>
          </a:pattFill>
        </p:spPr>
        <p:txBody>
          <a:bodyPr vert="horz" lIns="91440" tIns="45720" rIns="91440" bIns="45720" rtlCol="0">
            <a:normAutofit/>
          </a:bodyPr>
          <a:lstStyle>
            <a:lvl1pPr>
              <a:defRPr lang="en-BE" sz="1400">
                <a:solidFill>
                  <a:schemeClr val="accent2"/>
                </a:solidFill>
              </a:defRPr>
            </a:lvl1pPr>
          </a:lstStyle>
          <a:p>
            <a:pPr lvl="0"/>
            <a:endParaRPr lang="en-BE"/>
          </a:p>
        </p:txBody>
      </p:sp>
      <p:sp>
        <p:nvSpPr>
          <p:cNvPr id="4" name="Picture Placeholder 7">
            <a:extLst>
              <a:ext uri="{FF2B5EF4-FFF2-40B4-BE49-F238E27FC236}">
                <a16:creationId xmlns:a16="http://schemas.microsoft.com/office/drawing/2014/main" id="{218B6B21-5DD5-84C9-737A-2637C3D7069E}"/>
              </a:ext>
            </a:extLst>
          </p:cNvPr>
          <p:cNvSpPr>
            <a:spLocks noGrp="1"/>
          </p:cNvSpPr>
          <p:nvPr>
            <p:ph type="pic" sz="quarter" idx="11"/>
          </p:nvPr>
        </p:nvSpPr>
        <p:spPr>
          <a:xfrm>
            <a:off x="4893870" y="3585182"/>
            <a:ext cx="1818693" cy="3689378"/>
          </a:xfrm>
          <a:prstGeom prst="roundRect">
            <a:avLst>
              <a:gd name="adj" fmla="val 7779"/>
            </a:avLst>
          </a:prstGeom>
          <a:pattFill prst="pct5">
            <a:fgClr>
              <a:schemeClr val="accent1"/>
            </a:fgClr>
            <a:bgClr>
              <a:schemeClr val="accent2"/>
            </a:bgClr>
          </a:pattFill>
        </p:spPr>
        <p:txBody>
          <a:bodyPr vert="horz" lIns="91440" tIns="45720" rIns="91440" bIns="45720" rtlCol="0">
            <a:normAutofit/>
          </a:bodyPr>
          <a:lstStyle>
            <a:lvl1pPr>
              <a:defRPr lang="en-BE" sz="1400">
                <a:solidFill>
                  <a:schemeClr val="accent2"/>
                </a:solidFill>
              </a:defRPr>
            </a:lvl1pPr>
          </a:lstStyle>
          <a:p>
            <a:pPr lvl="0"/>
            <a:endParaRPr lang="en-BE"/>
          </a:p>
        </p:txBody>
      </p:sp>
      <p:sp>
        <p:nvSpPr>
          <p:cNvPr id="5" name="Picture Placeholder 7">
            <a:extLst>
              <a:ext uri="{FF2B5EF4-FFF2-40B4-BE49-F238E27FC236}">
                <a16:creationId xmlns:a16="http://schemas.microsoft.com/office/drawing/2014/main" id="{E5D78144-BFE6-F224-66C7-C00050E6681D}"/>
              </a:ext>
            </a:extLst>
          </p:cNvPr>
          <p:cNvSpPr>
            <a:spLocks noGrp="1"/>
          </p:cNvSpPr>
          <p:nvPr>
            <p:ph type="pic" sz="quarter" idx="10"/>
          </p:nvPr>
        </p:nvSpPr>
        <p:spPr>
          <a:xfrm>
            <a:off x="2527794" y="2343708"/>
            <a:ext cx="2510815" cy="5115184"/>
          </a:xfrm>
          <a:prstGeom prst="roundRect">
            <a:avLst>
              <a:gd name="adj" fmla="val 7779"/>
            </a:avLst>
          </a:prstGeom>
          <a:pattFill prst="pct5">
            <a:fgClr>
              <a:schemeClr val="accent1"/>
            </a:fgClr>
            <a:bgClr>
              <a:schemeClr val="accent2"/>
            </a:bgClr>
          </a:pattFill>
        </p:spPr>
        <p:txBody>
          <a:bodyPr vert="horz" lIns="91440" tIns="45720" rIns="91440" bIns="45720" rtlCol="0">
            <a:normAutofit/>
          </a:bodyPr>
          <a:lstStyle>
            <a:lvl1pPr>
              <a:defRPr lang="en-BE" sz="1400">
                <a:solidFill>
                  <a:schemeClr val="accent2"/>
                </a:solidFill>
              </a:defRPr>
            </a:lvl1pPr>
          </a:lstStyle>
          <a:p>
            <a:pPr lvl="0"/>
            <a:endParaRPr lang="en-BE"/>
          </a:p>
        </p:txBody>
      </p:sp>
      <p:sp>
        <p:nvSpPr>
          <p:cNvPr id="6" name="Title 1">
            <a:extLst>
              <a:ext uri="{FF2B5EF4-FFF2-40B4-BE49-F238E27FC236}">
                <a16:creationId xmlns:a16="http://schemas.microsoft.com/office/drawing/2014/main" id="{683C1BC4-80E5-AE74-0E9B-8956B3634BC4}"/>
              </a:ext>
            </a:extLst>
          </p:cNvPr>
          <p:cNvSpPr>
            <a:spLocks noGrp="1"/>
          </p:cNvSpPr>
          <p:nvPr>
            <p:ph type="ctrTitle"/>
          </p:nvPr>
        </p:nvSpPr>
        <p:spPr>
          <a:xfrm>
            <a:off x="1524000" y="525517"/>
            <a:ext cx="9144000" cy="735232"/>
          </a:xfrm>
        </p:spPr>
        <p:txBody>
          <a:bodyPr anchor="b">
            <a:normAutofit/>
          </a:bodyPr>
          <a:lstStyle>
            <a:lvl1pPr algn="ctr">
              <a:defRPr sz="4400">
                <a:solidFill>
                  <a:schemeClr val="accent3"/>
                </a:solidFill>
              </a:defRPr>
            </a:lvl1pPr>
          </a:lstStyle>
          <a:p>
            <a:r>
              <a:rPr lang="en-GB"/>
              <a:t>Click to edit Master title style</a:t>
            </a:r>
            <a:endParaRPr lang="en-BE"/>
          </a:p>
        </p:txBody>
      </p:sp>
    </p:spTree>
    <p:extLst>
      <p:ext uri="{BB962C8B-B14F-4D97-AF65-F5344CB8AC3E}">
        <p14:creationId xmlns:p14="http://schemas.microsoft.com/office/powerpoint/2010/main" val="22794097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40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rid 01">
    <p:spTree>
      <p:nvGrpSpPr>
        <p:cNvPr id="1" name=""/>
        <p:cNvGrpSpPr/>
        <p:nvPr/>
      </p:nvGrpSpPr>
      <p:grpSpPr>
        <a:xfrm>
          <a:off x="0" y="0"/>
          <a:ext cx="0" cy="0"/>
          <a:chOff x="0" y="0"/>
          <a:chExt cx="0" cy="0"/>
        </a:xfrm>
      </p:grpSpPr>
      <p:sp>
        <p:nvSpPr>
          <p:cNvPr id="3" name="Picture Placeholder 11">
            <a:extLst>
              <a:ext uri="{FF2B5EF4-FFF2-40B4-BE49-F238E27FC236}">
                <a16:creationId xmlns:a16="http://schemas.microsoft.com/office/drawing/2014/main" id="{A860E7FB-C33B-467B-0DD7-6E7709BDE89D}"/>
              </a:ext>
            </a:extLst>
          </p:cNvPr>
          <p:cNvSpPr>
            <a:spLocks noGrp="1"/>
          </p:cNvSpPr>
          <p:nvPr>
            <p:ph type="pic" sz="quarter" idx="10"/>
          </p:nvPr>
        </p:nvSpPr>
        <p:spPr>
          <a:xfrm>
            <a:off x="205751" y="171719"/>
            <a:ext cx="4311820" cy="1874796"/>
          </a:xfrm>
          <a:prstGeom prst="roundRect">
            <a:avLst>
              <a:gd name="adj" fmla="val 0"/>
            </a:avLst>
          </a:prstGeom>
          <a:pattFill prst="pct5">
            <a:fgClr>
              <a:schemeClr val="accent1"/>
            </a:fgClr>
            <a:bgClr>
              <a:schemeClr val="accent2"/>
            </a:bgClr>
          </a:pattFill>
        </p:spPr>
        <p:txBody>
          <a:bodyPr vert="horz" lIns="91440" tIns="45720" rIns="91440" bIns="45720" rtlCol="0">
            <a:normAutofit/>
          </a:bodyPr>
          <a:lstStyle>
            <a:lvl1pPr>
              <a:defRPr lang="en-BE" sz="1400" dirty="0">
                <a:solidFill>
                  <a:schemeClr val="accent2">
                    <a:alpha val="0"/>
                  </a:schemeClr>
                </a:solidFill>
              </a:defRPr>
            </a:lvl1pPr>
          </a:lstStyle>
          <a:p>
            <a:pPr lvl="0"/>
            <a:endParaRPr lang="en-BE" dirty="0"/>
          </a:p>
        </p:txBody>
      </p:sp>
      <p:sp>
        <p:nvSpPr>
          <p:cNvPr id="4" name="Picture Placeholder 11">
            <a:extLst>
              <a:ext uri="{FF2B5EF4-FFF2-40B4-BE49-F238E27FC236}">
                <a16:creationId xmlns:a16="http://schemas.microsoft.com/office/drawing/2014/main" id="{335DB28D-4174-E010-C06A-93B6CB880D9C}"/>
              </a:ext>
            </a:extLst>
          </p:cNvPr>
          <p:cNvSpPr>
            <a:spLocks noGrp="1"/>
          </p:cNvSpPr>
          <p:nvPr>
            <p:ph type="pic" sz="quarter" idx="11"/>
          </p:nvPr>
        </p:nvSpPr>
        <p:spPr>
          <a:xfrm>
            <a:off x="205751" y="2198915"/>
            <a:ext cx="2549641" cy="2133599"/>
          </a:xfrm>
          <a:prstGeom prst="roundRect">
            <a:avLst>
              <a:gd name="adj" fmla="val 0"/>
            </a:avLst>
          </a:prstGeom>
          <a:pattFill prst="pct5">
            <a:fgClr>
              <a:schemeClr val="accent1"/>
            </a:fgClr>
            <a:bgClr>
              <a:schemeClr val="accent2"/>
            </a:bgClr>
          </a:pattFill>
        </p:spPr>
        <p:txBody>
          <a:bodyPr vert="horz" lIns="91440" tIns="45720" rIns="91440" bIns="45720" rtlCol="0">
            <a:normAutofit/>
          </a:bodyPr>
          <a:lstStyle>
            <a:lvl1pPr>
              <a:defRPr lang="en-BE" sz="1400" dirty="0">
                <a:solidFill>
                  <a:schemeClr val="accent2">
                    <a:alpha val="0"/>
                  </a:schemeClr>
                </a:solidFill>
              </a:defRPr>
            </a:lvl1pPr>
          </a:lstStyle>
          <a:p>
            <a:pPr lvl="0"/>
            <a:endParaRPr lang="en-BE" dirty="0"/>
          </a:p>
        </p:txBody>
      </p:sp>
      <p:sp>
        <p:nvSpPr>
          <p:cNvPr id="5" name="Picture Placeholder 11">
            <a:extLst>
              <a:ext uri="{FF2B5EF4-FFF2-40B4-BE49-F238E27FC236}">
                <a16:creationId xmlns:a16="http://schemas.microsoft.com/office/drawing/2014/main" id="{723E63EC-F026-34F6-4BE9-56128B6C3657}"/>
              </a:ext>
            </a:extLst>
          </p:cNvPr>
          <p:cNvSpPr>
            <a:spLocks noGrp="1"/>
          </p:cNvSpPr>
          <p:nvPr>
            <p:ph type="pic" sz="quarter" idx="12"/>
          </p:nvPr>
        </p:nvSpPr>
        <p:spPr>
          <a:xfrm>
            <a:off x="205751" y="4484915"/>
            <a:ext cx="4039867" cy="2133599"/>
          </a:xfrm>
          <a:prstGeom prst="roundRect">
            <a:avLst>
              <a:gd name="adj" fmla="val 0"/>
            </a:avLst>
          </a:prstGeom>
          <a:pattFill prst="pct5">
            <a:fgClr>
              <a:schemeClr val="accent1"/>
            </a:fgClr>
            <a:bgClr>
              <a:schemeClr val="accent2"/>
            </a:bgClr>
          </a:pattFill>
        </p:spPr>
        <p:txBody>
          <a:bodyPr vert="horz" lIns="91440" tIns="45720" rIns="91440" bIns="45720" rtlCol="0">
            <a:normAutofit/>
          </a:bodyPr>
          <a:lstStyle>
            <a:lvl1pPr>
              <a:defRPr lang="en-BE" sz="1400" dirty="0">
                <a:solidFill>
                  <a:schemeClr val="accent2">
                    <a:alpha val="0"/>
                  </a:schemeClr>
                </a:solidFill>
              </a:defRPr>
            </a:lvl1pPr>
          </a:lstStyle>
          <a:p>
            <a:pPr lvl="0"/>
            <a:endParaRPr lang="en-BE" dirty="0"/>
          </a:p>
        </p:txBody>
      </p:sp>
      <p:sp>
        <p:nvSpPr>
          <p:cNvPr id="6" name="Picture Placeholder 11">
            <a:extLst>
              <a:ext uri="{FF2B5EF4-FFF2-40B4-BE49-F238E27FC236}">
                <a16:creationId xmlns:a16="http://schemas.microsoft.com/office/drawing/2014/main" id="{B0128680-2D6C-94DB-3B22-AEFDF457D6AB}"/>
              </a:ext>
            </a:extLst>
          </p:cNvPr>
          <p:cNvSpPr>
            <a:spLocks noGrp="1"/>
          </p:cNvSpPr>
          <p:nvPr>
            <p:ph type="pic" sz="quarter" idx="13"/>
          </p:nvPr>
        </p:nvSpPr>
        <p:spPr>
          <a:xfrm>
            <a:off x="4429596" y="4484915"/>
            <a:ext cx="1521387" cy="2133599"/>
          </a:xfrm>
          <a:prstGeom prst="roundRect">
            <a:avLst>
              <a:gd name="adj" fmla="val 0"/>
            </a:avLst>
          </a:prstGeom>
          <a:pattFill prst="pct5">
            <a:fgClr>
              <a:schemeClr val="accent1"/>
            </a:fgClr>
            <a:bgClr>
              <a:schemeClr val="accent2"/>
            </a:bgClr>
          </a:pattFill>
        </p:spPr>
        <p:txBody>
          <a:bodyPr vert="horz" lIns="91440" tIns="45720" rIns="91440" bIns="45720" rtlCol="0">
            <a:normAutofit/>
          </a:bodyPr>
          <a:lstStyle>
            <a:lvl1pPr>
              <a:defRPr lang="en-BE" sz="1400" dirty="0">
                <a:solidFill>
                  <a:schemeClr val="accent2">
                    <a:alpha val="0"/>
                  </a:schemeClr>
                </a:solidFill>
              </a:defRPr>
            </a:lvl1pPr>
          </a:lstStyle>
          <a:p>
            <a:pPr lvl="0"/>
            <a:endParaRPr lang="en-BE" dirty="0"/>
          </a:p>
        </p:txBody>
      </p:sp>
      <p:sp>
        <p:nvSpPr>
          <p:cNvPr id="7" name="Picture Placeholder 11">
            <a:extLst>
              <a:ext uri="{FF2B5EF4-FFF2-40B4-BE49-F238E27FC236}">
                <a16:creationId xmlns:a16="http://schemas.microsoft.com/office/drawing/2014/main" id="{BEF98A45-CD66-BEDE-CE36-531830B7FC5C}"/>
              </a:ext>
            </a:extLst>
          </p:cNvPr>
          <p:cNvSpPr>
            <a:spLocks noGrp="1"/>
          </p:cNvSpPr>
          <p:nvPr>
            <p:ph type="pic" sz="quarter" idx="14"/>
          </p:nvPr>
        </p:nvSpPr>
        <p:spPr>
          <a:xfrm>
            <a:off x="6134961" y="4484915"/>
            <a:ext cx="1521387" cy="2133599"/>
          </a:xfrm>
          <a:prstGeom prst="roundRect">
            <a:avLst>
              <a:gd name="adj" fmla="val 0"/>
            </a:avLst>
          </a:prstGeom>
          <a:pattFill prst="pct5">
            <a:fgClr>
              <a:schemeClr val="accent1"/>
            </a:fgClr>
            <a:bgClr>
              <a:schemeClr val="accent2"/>
            </a:bgClr>
          </a:pattFill>
        </p:spPr>
        <p:txBody>
          <a:bodyPr vert="horz" lIns="91440" tIns="45720" rIns="91440" bIns="45720" rtlCol="0">
            <a:normAutofit/>
          </a:bodyPr>
          <a:lstStyle>
            <a:lvl1pPr>
              <a:defRPr lang="en-BE" sz="1400" dirty="0">
                <a:solidFill>
                  <a:schemeClr val="accent2">
                    <a:alpha val="0"/>
                  </a:schemeClr>
                </a:solidFill>
              </a:defRPr>
            </a:lvl1pPr>
          </a:lstStyle>
          <a:p>
            <a:pPr lvl="0"/>
            <a:endParaRPr lang="en-BE" dirty="0"/>
          </a:p>
        </p:txBody>
      </p:sp>
      <p:sp>
        <p:nvSpPr>
          <p:cNvPr id="8" name="Picture Placeholder 11">
            <a:extLst>
              <a:ext uri="{FF2B5EF4-FFF2-40B4-BE49-F238E27FC236}">
                <a16:creationId xmlns:a16="http://schemas.microsoft.com/office/drawing/2014/main" id="{CD042EE2-75AE-6D7B-EFF6-0A48521C5B5E}"/>
              </a:ext>
            </a:extLst>
          </p:cNvPr>
          <p:cNvSpPr>
            <a:spLocks noGrp="1"/>
          </p:cNvSpPr>
          <p:nvPr>
            <p:ph type="pic" sz="quarter" idx="15"/>
          </p:nvPr>
        </p:nvSpPr>
        <p:spPr>
          <a:xfrm>
            <a:off x="7840326" y="4484915"/>
            <a:ext cx="1521387" cy="2133599"/>
          </a:xfrm>
          <a:prstGeom prst="roundRect">
            <a:avLst>
              <a:gd name="adj" fmla="val 0"/>
            </a:avLst>
          </a:prstGeom>
          <a:pattFill prst="pct5">
            <a:fgClr>
              <a:schemeClr val="accent1"/>
            </a:fgClr>
            <a:bgClr>
              <a:schemeClr val="accent2"/>
            </a:bgClr>
          </a:pattFill>
        </p:spPr>
        <p:txBody>
          <a:bodyPr vert="horz" lIns="91440" tIns="45720" rIns="91440" bIns="45720" rtlCol="0">
            <a:normAutofit/>
          </a:bodyPr>
          <a:lstStyle>
            <a:lvl1pPr>
              <a:defRPr lang="en-BE" sz="1400" dirty="0">
                <a:solidFill>
                  <a:schemeClr val="accent2">
                    <a:alpha val="0"/>
                  </a:schemeClr>
                </a:solidFill>
              </a:defRPr>
            </a:lvl1pPr>
          </a:lstStyle>
          <a:p>
            <a:pPr lvl="0"/>
            <a:endParaRPr lang="en-BE" dirty="0"/>
          </a:p>
        </p:txBody>
      </p:sp>
      <p:sp>
        <p:nvSpPr>
          <p:cNvPr id="9" name="Picture Placeholder 11">
            <a:extLst>
              <a:ext uri="{FF2B5EF4-FFF2-40B4-BE49-F238E27FC236}">
                <a16:creationId xmlns:a16="http://schemas.microsoft.com/office/drawing/2014/main" id="{48D0691D-A1A9-D077-8A14-8993174E767E}"/>
              </a:ext>
            </a:extLst>
          </p:cNvPr>
          <p:cNvSpPr>
            <a:spLocks noGrp="1"/>
          </p:cNvSpPr>
          <p:nvPr>
            <p:ph type="pic" sz="quarter" idx="16"/>
          </p:nvPr>
        </p:nvSpPr>
        <p:spPr>
          <a:xfrm>
            <a:off x="9545691" y="3712029"/>
            <a:ext cx="2440558" cy="2906485"/>
          </a:xfrm>
          <a:prstGeom prst="roundRect">
            <a:avLst>
              <a:gd name="adj" fmla="val 0"/>
            </a:avLst>
          </a:prstGeom>
          <a:pattFill prst="pct5">
            <a:fgClr>
              <a:schemeClr val="accent1"/>
            </a:fgClr>
            <a:bgClr>
              <a:schemeClr val="accent2"/>
            </a:bgClr>
          </a:pattFill>
        </p:spPr>
        <p:txBody>
          <a:bodyPr vert="horz" lIns="91440" tIns="45720" rIns="91440" bIns="45720" rtlCol="0">
            <a:normAutofit/>
          </a:bodyPr>
          <a:lstStyle>
            <a:lvl1pPr>
              <a:defRPr lang="en-BE" sz="1400" dirty="0">
                <a:solidFill>
                  <a:schemeClr val="accent2">
                    <a:alpha val="0"/>
                  </a:schemeClr>
                </a:solidFill>
              </a:defRPr>
            </a:lvl1pPr>
          </a:lstStyle>
          <a:p>
            <a:pPr lvl="0"/>
            <a:endParaRPr lang="en-BE" dirty="0"/>
          </a:p>
        </p:txBody>
      </p:sp>
      <p:sp>
        <p:nvSpPr>
          <p:cNvPr id="10" name="Picture Placeholder 11">
            <a:extLst>
              <a:ext uri="{FF2B5EF4-FFF2-40B4-BE49-F238E27FC236}">
                <a16:creationId xmlns:a16="http://schemas.microsoft.com/office/drawing/2014/main" id="{B065CF36-4B7B-4B5A-EE97-AD71E6680FB9}"/>
              </a:ext>
            </a:extLst>
          </p:cNvPr>
          <p:cNvSpPr>
            <a:spLocks noGrp="1"/>
          </p:cNvSpPr>
          <p:nvPr>
            <p:ph type="pic" sz="quarter" idx="17"/>
          </p:nvPr>
        </p:nvSpPr>
        <p:spPr>
          <a:xfrm>
            <a:off x="9545691" y="143982"/>
            <a:ext cx="2440558" cy="3355775"/>
          </a:xfrm>
          <a:prstGeom prst="roundRect">
            <a:avLst>
              <a:gd name="adj" fmla="val 0"/>
            </a:avLst>
          </a:prstGeom>
          <a:pattFill prst="pct5">
            <a:fgClr>
              <a:schemeClr val="accent1"/>
            </a:fgClr>
            <a:bgClr>
              <a:schemeClr val="accent2"/>
            </a:bgClr>
          </a:pattFill>
        </p:spPr>
        <p:txBody>
          <a:bodyPr vert="horz" lIns="91440" tIns="45720" rIns="91440" bIns="45720" rtlCol="0">
            <a:normAutofit/>
          </a:bodyPr>
          <a:lstStyle>
            <a:lvl1pPr>
              <a:defRPr lang="en-BE" sz="1400" dirty="0">
                <a:solidFill>
                  <a:schemeClr val="accent2">
                    <a:alpha val="0"/>
                  </a:schemeClr>
                </a:solidFill>
              </a:defRPr>
            </a:lvl1pPr>
          </a:lstStyle>
          <a:p>
            <a:pPr lvl="0"/>
            <a:endParaRPr lang="en-BE" dirty="0"/>
          </a:p>
        </p:txBody>
      </p:sp>
      <p:sp>
        <p:nvSpPr>
          <p:cNvPr id="11" name="Picture Placeholder 11">
            <a:extLst>
              <a:ext uri="{FF2B5EF4-FFF2-40B4-BE49-F238E27FC236}">
                <a16:creationId xmlns:a16="http://schemas.microsoft.com/office/drawing/2014/main" id="{FF97091E-0B80-84CD-DBBD-6D4C11E3A7DC}"/>
              </a:ext>
            </a:extLst>
          </p:cNvPr>
          <p:cNvSpPr>
            <a:spLocks noGrp="1"/>
          </p:cNvSpPr>
          <p:nvPr>
            <p:ph type="pic" sz="quarter" idx="18"/>
          </p:nvPr>
        </p:nvSpPr>
        <p:spPr>
          <a:xfrm>
            <a:off x="4659086" y="171719"/>
            <a:ext cx="4702627" cy="1874796"/>
          </a:xfrm>
          <a:prstGeom prst="roundRect">
            <a:avLst>
              <a:gd name="adj" fmla="val 0"/>
            </a:avLst>
          </a:prstGeom>
          <a:pattFill prst="pct5">
            <a:fgClr>
              <a:schemeClr val="accent1"/>
            </a:fgClr>
            <a:bgClr>
              <a:schemeClr val="accent2"/>
            </a:bgClr>
          </a:pattFill>
        </p:spPr>
        <p:txBody>
          <a:bodyPr vert="horz" lIns="91440" tIns="45720" rIns="91440" bIns="45720" rtlCol="0">
            <a:normAutofit/>
          </a:bodyPr>
          <a:lstStyle>
            <a:lvl1pPr>
              <a:defRPr lang="en-BE" sz="1400" dirty="0">
                <a:solidFill>
                  <a:schemeClr val="accent2">
                    <a:alpha val="0"/>
                  </a:schemeClr>
                </a:solidFill>
              </a:defRPr>
            </a:lvl1pPr>
          </a:lstStyle>
          <a:p>
            <a:pPr lvl="0"/>
            <a:endParaRPr lang="en-BE" dirty="0"/>
          </a:p>
        </p:txBody>
      </p:sp>
      <p:sp>
        <p:nvSpPr>
          <p:cNvPr id="12" name="Title 1">
            <a:extLst>
              <a:ext uri="{FF2B5EF4-FFF2-40B4-BE49-F238E27FC236}">
                <a16:creationId xmlns:a16="http://schemas.microsoft.com/office/drawing/2014/main" id="{8BACDB2D-E3E8-E9EA-F067-60BE11E50BF0}"/>
              </a:ext>
            </a:extLst>
          </p:cNvPr>
          <p:cNvSpPr>
            <a:spLocks noGrp="1"/>
          </p:cNvSpPr>
          <p:nvPr>
            <p:ph type="ctrTitle"/>
          </p:nvPr>
        </p:nvSpPr>
        <p:spPr>
          <a:xfrm>
            <a:off x="3020008" y="2408723"/>
            <a:ext cx="6151984" cy="1500341"/>
          </a:xfrm>
        </p:spPr>
        <p:txBody>
          <a:bodyPr anchor="b">
            <a:normAutofit/>
          </a:bodyPr>
          <a:lstStyle>
            <a:lvl1pPr algn="ctr">
              <a:defRPr sz="4400">
                <a:solidFill>
                  <a:schemeClr val="accent3"/>
                </a:solidFill>
              </a:defRPr>
            </a:lvl1pPr>
          </a:lstStyle>
          <a:p>
            <a:r>
              <a:rPr lang="en-GB"/>
              <a:t>Click to edit Master title style</a:t>
            </a:r>
            <a:endParaRPr lang="en-BE"/>
          </a:p>
        </p:txBody>
      </p:sp>
    </p:spTree>
    <p:extLst>
      <p:ext uri="{BB962C8B-B14F-4D97-AF65-F5344CB8AC3E}">
        <p14:creationId xmlns:p14="http://schemas.microsoft.com/office/powerpoint/2010/main" val="11200346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4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60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80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100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anim calcmode="lin" valueType="num">
                                      <p:cBhvr>
                                        <p:cTn id="38" dur="1000" fill="hold"/>
                                        <p:tgtEl>
                                          <p:spTgt spid="6"/>
                                        </p:tgtEl>
                                        <p:attrNameLst>
                                          <p:attrName>ppt_x</p:attrName>
                                        </p:attrNameLst>
                                      </p:cBhvr>
                                      <p:tavLst>
                                        <p:tav tm="0">
                                          <p:val>
                                            <p:strVal val="#ppt_x"/>
                                          </p:val>
                                        </p:tav>
                                        <p:tav tm="100000">
                                          <p:val>
                                            <p:strVal val="#ppt_x"/>
                                          </p:val>
                                        </p:tav>
                                      </p:tavLst>
                                    </p:anim>
                                    <p:anim calcmode="lin" valueType="num">
                                      <p:cBhvr>
                                        <p:cTn id="39" dur="1000" fill="hold"/>
                                        <p:tgtEl>
                                          <p:spTgt spid="6"/>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120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140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1000"/>
                                        <p:tgtEl>
                                          <p:spTgt spid="8"/>
                                        </p:tgtEl>
                                      </p:cBhvr>
                                    </p:animEffect>
                                    <p:anim calcmode="lin" valueType="num">
                                      <p:cBhvr>
                                        <p:cTn id="48" dur="1000" fill="hold"/>
                                        <p:tgtEl>
                                          <p:spTgt spid="8"/>
                                        </p:tgtEl>
                                        <p:attrNameLst>
                                          <p:attrName>ppt_x</p:attrName>
                                        </p:attrNameLst>
                                      </p:cBhvr>
                                      <p:tavLst>
                                        <p:tav tm="0">
                                          <p:val>
                                            <p:strVal val="#ppt_x"/>
                                          </p:val>
                                        </p:tav>
                                        <p:tav tm="100000">
                                          <p:val>
                                            <p:strVal val="#ppt_x"/>
                                          </p:val>
                                        </p:tav>
                                      </p:tavLst>
                                    </p:anim>
                                    <p:anim calcmode="lin" valueType="num">
                                      <p:cBhvr>
                                        <p:cTn id="49" dur="1000" fill="hold"/>
                                        <p:tgtEl>
                                          <p:spTgt spid="8"/>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160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1000"/>
                                        <p:tgtEl>
                                          <p:spTgt spid="9"/>
                                        </p:tgtEl>
                                      </p:cBhvr>
                                    </p:animEffect>
                                    <p:anim calcmode="lin" valueType="num">
                                      <p:cBhvr>
                                        <p:cTn id="53" dur="1000" fill="hold"/>
                                        <p:tgtEl>
                                          <p:spTgt spid="9"/>
                                        </p:tgtEl>
                                        <p:attrNameLst>
                                          <p:attrName>ppt_x</p:attrName>
                                        </p:attrNameLst>
                                      </p:cBhvr>
                                      <p:tavLst>
                                        <p:tav tm="0">
                                          <p:val>
                                            <p:strVal val="#ppt_x"/>
                                          </p:val>
                                        </p:tav>
                                        <p:tav tm="100000">
                                          <p:val>
                                            <p:strVal val="#ppt_x"/>
                                          </p:val>
                                        </p:tav>
                                      </p:tavLst>
                                    </p:anim>
                                    <p:anim calcmode="lin" valueType="num">
                                      <p:cBhvr>
                                        <p:cTn id="5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Grid 02">
    <p:spTree>
      <p:nvGrpSpPr>
        <p:cNvPr id="1" name=""/>
        <p:cNvGrpSpPr/>
        <p:nvPr/>
      </p:nvGrpSpPr>
      <p:grpSpPr>
        <a:xfrm>
          <a:off x="0" y="0"/>
          <a:ext cx="0" cy="0"/>
          <a:chOff x="0" y="0"/>
          <a:chExt cx="0" cy="0"/>
        </a:xfrm>
      </p:grpSpPr>
      <p:sp>
        <p:nvSpPr>
          <p:cNvPr id="3" name="Picture Placeholder 1">
            <a:extLst>
              <a:ext uri="{FF2B5EF4-FFF2-40B4-BE49-F238E27FC236}">
                <a16:creationId xmlns:a16="http://schemas.microsoft.com/office/drawing/2014/main" id="{289397FC-A612-0B88-5B27-F4B8006F88EF}"/>
              </a:ext>
            </a:extLst>
          </p:cNvPr>
          <p:cNvSpPr>
            <a:spLocks noGrp="1"/>
          </p:cNvSpPr>
          <p:nvPr>
            <p:ph type="pic" sz="quarter" idx="10"/>
          </p:nvPr>
        </p:nvSpPr>
        <p:spPr>
          <a:xfrm>
            <a:off x="176114" y="207581"/>
            <a:ext cx="1510181" cy="1469472"/>
          </a:xfrm>
          <a:pattFill prst="pct5">
            <a:fgClr>
              <a:schemeClr val="accent1"/>
            </a:fgClr>
            <a:bgClr>
              <a:schemeClr val="accent2"/>
            </a:bgClr>
          </a:pattFill>
        </p:spPr>
        <p:txBody>
          <a:bodyPr vert="horz" lIns="91440" tIns="45720" rIns="91440" bIns="45720" rtlCol="0">
            <a:normAutofit/>
          </a:bodyPr>
          <a:lstStyle>
            <a:lvl1pPr>
              <a:defRPr lang="en-BE" sz="1400" dirty="0">
                <a:solidFill>
                  <a:schemeClr val="accent2">
                    <a:alpha val="0"/>
                  </a:schemeClr>
                </a:solidFill>
              </a:defRPr>
            </a:lvl1pPr>
          </a:lstStyle>
          <a:p>
            <a:pPr lvl="0"/>
            <a:endParaRPr lang="en-BE" dirty="0"/>
          </a:p>
        </p:txBody>
      </p:sp>
      <p:sp>
        <p:nvSpPr>
          <p:cNvPr id="4" name="Picture Placeholder 2">
            <a:extLst>
              <a:ext uri="{FF2B5EF4-FFF2-40B4-BE49-F238E27FC236}">
                <a16:creationId xmlns:a16="http://schemas.microsoft.com/office/drawing/2014/main" id="{4228F4EC-771C-693E-FDB4-5F22917EDE4E}"/>
              </a:ext>
            </a:extLst>
          </p:cNvPr>
          <p:cNvSpPr>
            <a:spLocks noGrp="1"/>
          </p:cNvSpPr>
          <p:nvPr>
            <p:ph type="pic" sz="quarter" idx="11"/>
          </p:nvPr>
        </p:nvSpPr>
        <p:spPr>
          <a:xfrm>
            <a:off x="176114" y="1862219"/>
            <a:ext cx="1510181" cy="1469472"/>
          </a:xfrm>
          <a:pattFill prst="pct5">
            <a:fgClr>
              <a:schemeClr val="accent1"/>
            </a:fgClr>
            <a:bgClr>
              <a:schemeClr val="accent2"/>
            </a:bgClr>
          </a:pattFill>
        </p:spPr>
        <p:txBody>
          <a:bodyPr vert="horz" lIns="91440" tIns="45720" rIns="91440" bIns="45720" rtlCol="0">
            <a:normAutofit/>
          </a:bodyPr>
          <a:lstStyle>
            <a:lvl1pPr>
              <a:defRPr lang="en-BE" sz="1400">
                <a:solidFill>
                  <a:schemeClr val="accent2">
                    <a:alpha val="0"/>
                  </a:schemeClr>
                </a:solidFill>
              </a:defRPr>
            </a:lvl1pPr>
          </a:lstStyle>
          <a:p>
            <a:pPr lvl="0"/>
            <a:endParaRPr lang="en-BE"/>
          </a:p>
        </p:txBody>
      </p:sp>
      <p:sp>
        <p:nvSpPr>
          <p:cNvPr id="5" name="Picture Placeholder 3">
            <a:extLst>
              <a:ext uri="{FF2B5EF4-FFF2-40B4-BE49-F238E27FC236}">
                <a16:creationId xmlns:a16="http://schemas.microsoft.com/office/drawing/2014/main" id="{6088DF65-EFDC-0889-7005-05E2CB7633EA}"/>
              </a:ext>
            </a:extLst>
          </p:cNvPr>
          <p:cNvSpPr>
            <a:spLocks noGrp="1"/>
          </p:cNvSpPr>
          <p:nvPr>
            <p:ph type="pic" sz="quarter" idx="12"/>
          </p:nvPr>
        </p:nvSpPr>
        <p:spPr>
          <a:xfrm>
            <a:off x="176114" y="3516857"/>
            <a:ext cx="1510181" cy="1469472"/>
          </a:xfrm>
          <a:pattFill prst="pct5">
            <a:fgClr>
              <a:schemeClr val="accent1"/>
            </a:fgClr>
            <a:bgClr>
              <a:schemeClr val="accent2"/>
            </a:bgClr>
          </a:pattFill>
        </p:spPr>
        <p:txBody>
          <a:bodyPr vert="horz" lIns="91440" tIns="45720" rIns="91440" bIns="45720" rtlCol="0">
            <a:normAutofit/>
          </a:bodyPr>
          <a:lstStyle>
            <a:lvl1pPr>
              <a:defRPr lang="en-BE" sz="1400">
                <a:solidFill>
                  <a:schemeClr val="accent2">
                    <a:alpha val="0"/>
                  </a:schemeClr>
                </a:solidFill>
              </a:defRPr>
            </a:lvl1pPr>
          </a:lstStyle>
          <a:p>
            <a:pPr lvl="0"/>
            <a:endParaRPr lang="en-BE"/>
          </a:p>
        </p:txBody>
      </p:sp>
      <p:sp>
        <p:nvSpPr>
          <p:cNvPr id="6" name="Picture Placeholder 4">
            <a:extLst>
              <a:ext uri="{FF2B5EF4-FFF2-40B4-BE49-F238E27FC236}">
                <a16:creationId xmlns:a16="http://schemas.microsoft.com/office/drawing/2014/main" id="{4B383BCB-AC3D-4900-6220-F52E0DDAC17C}"/>
              </a:ext>
            </a:extLst>
          </p:cNvPr>
          <p:cNvSpPr>
            <a:spLocks noGrp="1"/>
          </p:cNvSpPr>
          <p:nvPr>
            <p:ph type="pic" sz="quarter" idx="13"/>
          </p:nvPr>
        </p:nvSpPr>
        <p:spPr>
          <a:xfrm>
            <a:off x="176114" y="5171495"/>
            <a:ext cx="1510181" cy="1469472"/>
          </a:xfrm>
          <a:pattFill prst="pct5">
            <a:fgClr>
              <a:schemeClr val="accent1"/>
            </a:fgClr>
            <a:bgClr>
              <a:schemeClr val="accent2"/>
            </a:bgClr>
          </a:pattFill>
        </p:spPr>
        <p:txBody>
          <a:bodyPr vert="horz" lIns="91440" tIns="45720" rIns="91440" bIns="45720" rtlCol="0">
            <a:normAutofit/>
          </a:bodyPr>
          <a:lstStyle>
            <a:lvl1pPr>
              <a:defRPr lang="en-BE" sz="1400">
                <a:solidFill>
                  <a:schemeClr val="accent2">
                    <a:alpha val="0"/>
                  </a:schemeClr>
                </a:solidFill>
              </a:defRPr>
            </a:lvl1pPr>
          </a:lstStyle>
          <a:p>
            <a:pPr lvl="0"/>
            <a:endParaRPr lang="en-BE"/>
          </a:p>
        </p:txBody>
      </p:sp>
      <p:sp>
        <p:nvSpPr>
          <p:cNvPr id="7" name="Picture Placeholder 5">
            <a:extLst>
              <a:ext uri="{FF2B5EF4-FFF2-40B4-BE49-F238E27FC236}">
                <a16:creationId xmlns:a16="http://schemas.microsoft.com/office/drawing/2014/main" id="{5285357D-DC71-49C9-1E05-7393929431A0}"/>
              </a:ext>
            </a:extLst>
          </p:cNvPr>
          <p:cNvSpPr>
            <a:spLocks noGrp="1"/>
          </p:cNvSpPr>
          <p:nvPr>
            <p:ph type="pic" sz="quarter" idx="14"/>
          </p:nvPr>
        </p:nvSpPr>
        <p:spPr>
          <a:xfrm>
            <a:off x="1898234" y="207581"/>
            <a:ext cx="1510181" cy="1469472"/>
          </a:xfrm>
          <a:pattFill prst="pct5">
            <a:fgClr>
              <a:schemeClr val="accent1"/>
            </a:fgClr>
            <a:bgClr>
              <a:schemeClr val="accent2"/>
            </a:bgClr>
          </a:pattFill>
        </p:spPr>
        <p:txBody>
          <a:bodyPr vert="horz" lIns="91440" tIns="45720" rIns="91440" bIns="45720" rtlCol="0">
            <a:normAutofit/>
          </a:bodyPr>
          <a:lstStyle>
            <a:lvl1pPr>
              <a:defRPr lang="en-BE" sz="1400">
                <a:solidFill>
                  <a:schemeClr val="accent2">
                    <a:alpha val="0"/>
                  </a:schemeClr>
                </a:solidFill>
              </a:defRPr>
            </a:lvl1pPr>
          </a:lstStyle>
          <a:p>
            <a:pPr lvl="0"/>
            <a:endParaRPr lang="en-BE"/>
          </a:p>
        </p:txBody>
      </p:sp>
      <p:sp>
        <p:nvSpPr>
          <p:cNvPr id="8" name="Picture Placeholder 6">
            <a:extLst>
              <a:ext uri="{FF2B5EF4-FFF2-40B4-BE49-F238E27FC236}">
                <a16:creationId xmlns:a16="http://schemas.microsoft.com/office/drawing/2014/main" id="{A2CE1564-3D84-6ED0-5606-802EE2C8DECA}"/>
              </a:ext>
            </a:extLst>
          </p:cNvPr>
          <p:cNvSpPr>
            <a:spLocks noGrp="1"/>
          </p:cNvSpPr>
          <p:nvPr>
            <p:ph type="pic" sz="quarter" idx="15"/>
          </p:nvPr>
        </p:nvSpPr>
        <p:spPr>
          <a:xfrm>
            <a:off x="1898234" y="1862219"/>
            <a:ext cx="1510181" cy="1469472"/>
          </a:xfrm>
          <a:pattFill prst="pct5">
            <a:fgClr>
              <a:schemeClr val="accent1"/>
            </a:fgClr>
            <a:bgClr>
              <a:schemeClr val="accent2"/>
            </a:bgClr>
          </a:pattFill>
        </p:spPr>
        <p:txBody>
          <a:bodyPr vert="horz" lIns="91440" tIns="45720" rIns="91440" bIns="45720" rtlCol="0">
            <a:normAutofit/>
          </a:bodyPr>
          <a:lstStyle>
            <a:lvl1pPr>
              <a:defRPr lang="en-BE" sz="1400">
                <a:solidFill>
                  <a:schemeClr val="accent2">
                    <a:alpha val="0"/>
                  </a:schemeClr>
                </a:solidFill>
              </a:defRPr>
            </a:lvl1pPr>
          </a:lstStyle>
          <a:p>
            <a:pPr lvl="0"/>
            <a:endParaRPr lang="en-BE"/>
          </a:p>
        </p:txBody>
      </p:sp>
      <p:sp>
        <p:nvSpPr>
          <p:cNvPr id="9" name="Picture Placeholder 7">
            <a:extLst>
              <a:ext uri="{FF2B5EF4-FFF2-40B4-BE49-F238E27FC236}">
                <a16:creationId xmlns:a16="http://schemas.microsoft.com/office/drawing/2014/main" id="{28F69A71-9F85-B9B2-D951-1D3BA48C294C}"/>
              </a:ext>
            </a:extLst>
          </p:cNvPr>
          <p:cNvSpPr>
            <a:spLocks noGrp="1"/>
          </p:cNvSpPr>
          <p:nvPr>
            <p:ph type="pic" sz="quarter" idx="16"/>
          </p:nvPr>
        </p:nvSpPr>
        <p:spPr>
          <a:xfrm>
            <a:off x="1898234" y="3516857"/>
            <a:ext cx="1510181" cy="1469472"/>
          </a:xfrm>
          <a:pattFill prst="pct5">
            <a:fgClr>
              <a:schemeClr val="accent1"/>
            </a:fgClr>
            <a:bgClr>
              <a:schemeClr val="accent2"/>
            </a:bgClr>
          </a:pattFill>
        </p:spPr>
        <p:txBody>
          <a:bodyPr vert="horz" lIns="91440" tIns="45720" rIns="91440" bIns="45720" rtlCol="0">
            <a:normAutofit/>
          </a:bodyPr>
          <a:lstStyle>
            <a:lvl1pPr>
              <a:defRPr lang="en-BE" sz="1400">
                <a:solidFill>
                  <a:schemeClr val="accent2">
                    <a:alpha val="0"/>
                  </a:schemeClr>
                </a:solidFill>
              </a:defRPr>
            </a:lvl1pPr>
          </a:lstStyle>
          <a:p>
            <a:pPr lvl="0"/>
            <a:endParaRPr lang="en-BE"/>
          </a:p>
        </p:txBody>
      </p:sp>
      <p:sp>
        <p:nvSpPr>
          <p:cNvPr id="10" name="Picture Placeholder 8">
            <a:extLst>
              <a:ext uri="{FF2B5EF4-FFF2-40B4-BE49-F238E27FC236}">
                <a16:creationId xmlns:a16="http://schemas.microsoft.com/office/drawing/2014/main" id="{F773C94C-3BE6-F730-AFD6-53D98976D86C}"/>
              </a:ext>
            </a:extLst>
          </p:cNvPr>
          <p:cNvSpPr>
            <a:spLocks noGrp="1"/>
          </p:cNvSpPr>
          <p:nvPr>
            <p:ph type="pic" sz="quarter" idx="17"/>
          </p:nvPr>
        </p:nvSpPr>
        <p:spPr>
          <a:xfrm>
            <a:off x="1898234" y="5171495"/>
            <a:ext cx="1510181" cy="1469472"/>
          </a:xfrm>
          <a:pattFill prst="pct5">
            <a:fgClr>
              <a:schemeClr val="accent1"/>
            </a:fgClr>
            <a:bgClr>
              <a:schemeClr val="accent2"/>
            </a:bgClr>
          </a:pattFill>
        </p:spPr>
        <p:txBody>
          <a:bodyPr vert="horz" lIns="91440" tIns="45720" rIns="91440" bIns="45720" rtlCol="0">
            <a:normAutofit/>
          </a:bodyPr>
          <a:lstStyle>
            <a:lvl1pPr>
              <a:defRPr lang="en-BE" sz="1400">
                <a:solidFill>
                  <a:schemeClr val="accent2">
                    <a:alpha val="0"/>
                  </a:schemeClr>
                </a:solidFill>
              </a:defRPr>
            </a:lvl1pPr>
          </a:lstStyle>
          <a:p>
            <a:pPr lvl="0"/>
            <a:endParaRPr lang="en-BE"/>
          </a:p>
        </p:txBody>
      </p:sp>
      <p:sp>
        <p:nvSpPr>
          <p:cNvPr id="11" name="Picture Placeholder 10">
            <a:extLst>
              <a:ext uri="{FF2B5EF4-FFF2-40B4-BE49-F238E27FC236}">
                <a16:creationId xmlns:a16="http://schemas.microsoft.com/office/drawing/2014/main" id="{C52FDAB3-AA99-6EE1-6234-D7B1CA1BF4D5}"/>
              </a:ext>
            </a:extLst>
          </p:cNvPr>
          <p:cNvSpPr>
            <a:spLocks noGrp="1"/>
          </p:cNvSpPr>
          <p:nvPr>
            <p:ph type="pic" sz="quarter" idx="19"/>
          </p:nvPr>
        </p:nvSpPr>
        <p:spPr>
          <a:xfrm>
            <a:off x="3620354" y="1862219"/>
            <a:ext cx="1510181" cy="1469472"/>
          </a:xfrm>
          <a:pattFill prst="pct5">
            <a:fgClr>
              <a:schemeClr val="accent1"/>
            </a:fgClr>
            <a:bgClr>
              <a:schemeClr val="accent2"/>
            </a:bgClr>
          </a:pattFill>
        </p:spPr>
        <p:txBody>
          <a:bodyPr vert="horz" lIns="91440" tIns="45720" rIns="91440" bIns="45720" rtlCol="0">
            <a:normAutofit/>
          </a:bodyPr>
          <a:lstStyle>
            <a:lvl1pPr>
              <a:defRPr lang="en-BE" sz="1400">
                <a:solidFill>
                  <a:schemeClr val="accent2">
                    <a:alpha val="0"/>
                  </a:schemeClr>
                </a:solidFill>
              </a:defRPr>
            </a:lvl1pPr>
          </a:lstStyle>
          <a:p>
            <a:pPr lvl="0"/>
            <a:endParaRPr lang="en-BE"/>
          </a:p>
        </p:txBody>
      </p:sp>
      <p:sp>
        <p:nvSpPr>
          <p:cNvPr id="12" name="Picture Placeholder 11">
            <a:extLst>
              <a:ext uri="{FF2B5EF4-FFF2-40B4-BE49-F238E27FC236}">
                <a16:creationId xmlns:a16="http://schemas.microsoft.com/office/drawing/2014/main" id="{F6BCB033-20CB-6BC9-3A96-3733BA13F1B1}"/>
              </a:ext>
            </a:extLst>
          </p:cNvPr>
          <p:cNvSpPr>
            <a:spLocks noGrp="1"/>
          </p:cNvSpPr>
          <p:nvPr>
            <p:ph type="pic" sz="quarter" idx="20"/>
          </p:nvPr>
        </p:nvSpPr>
        <p:spPr>
          <a:xfrm>
            <a:off x="3620354" y="3516857"/>
            <a:ext cx="1510181" cy="1469472"/>
          </a:xfrm>
          <a:pattFill prst="pct5">
            <a:fgClr>
              <a:schemeClr val="accent1"/>
            </a:fgClr>
            <a:bgClr>
              <a:schemeClr val="accent2"/>
            </a:bgClr>
          </a:pattFill>
        </p:spPr>
        <p:txBody>
          <a:bodyPr vert="horz" lIns="91440" tIns="45720" rIns="91440" bIns="45720" rtlCol="0">
            <a:normAutofit/>
          </a:bodyPr>
          <a:lstStyle>
            <a:lvl1pPr>
              <a:defRPr lang="en-BE" sz="1400">
                <a:solidFill>
                  <a:schemeClr val="accent2">
                    <a:alpha val="0"/>
                  </a:schemeClr>
                </a:solidFill>
              </a:defRPr>
            </a:lvl1pPr>
          </a:lstStyle>
          <a:p>
            <a:pPr lvl="0"/>
            <a:endParaRPr lang="en-BE"/>
          </a:p>
        </p:txBody>
      </p:sp>
      <p:sp>
        <p:nvSpPr>
          <p:cNvPr id="13" name="Picture Placeholder 12">
            <a:extLst>
              <a:ext uri="{FF2B5EF4-FFF2-40B4-BE49-F238E27FC236}">
                <a16:creationId xmlns:a16="http://schemas.microsoft.com/office/drawing/2014/main" id="{AA1FEFAF-DB7B-42F3-C6B2-9404442F6C87}"/>
              </a:ext>
            </a:extLst>
          </p:cNvPr>
          <p:cNvSpPr>
            <a:spLocks noGrp="1"/>
          </p:cNvSpPr>
          <p:nvPr>
            <p:ph type="pic" sz="quarter" idx="21"/>
          </p:nvPr>
        </p:nvSpPr>
        <p:spPr>
          <a:xfrm>
            <a:off x="3620354" y="5171495"/>
            <a:ext cx="1510181" cy="1469472"/>
          </a:xfrm>
          <a:pattFill prst="pct5">
            <a:fgClr>
              <a:schemeClr val="accent1"/>
            </a:fgClr>
            <a:bgClr>
              <a:schemeClr val="accent2"/>
            </a:bgClr>
          </a:pattFill>
        </p:spPr>
        <p:txBody>
          <a:bodyPr vert="horz" lIns="91440" tIns="45720" rIns="91440" bIns="45720" rtlCol="0">
            <a:normAutofit/>
          </a:bodyPr>
          <a:lstStyle>
            <a:lvl1pPr>
              <a:defRPr lang="en-BE" sz="1400">
                <a:solidFill>
                  <a:schemeClr val="accent2">
                    <a:alpha val="0"/>
                  </a:schemeClr>
                </a:solidFill>
              </a:defRPr>
            </a:lvl1pPr>
          </a:lstStyle>
          <a:p>
            <a:pPr lvl="0"/>
            <a:endParaRPr lang="en-BE"/>
          </a:p>
        </p:txBody>
      </p:sp>
      <p:sp>
        <p:nvSpPr>
          <p:cNvPr id="14" name="Picture Placeholder 15">
            <a:extLst>
              <a:ext uri="{FF2B5EF4-FFF2-40B4-BE49-F238E27FC236}">
                <a16:creationId xmlns:a16="http://schemas.microsoft.com/office/drawing/2014/main" id="{5A506976-DA8F-7B28-3FD8-22CC2E99810D}"/>
              </a:ext>
            </a:extLst>
          </p:cNvPr>
          <p:cNvSpPr>
            <a:spLocks noGrp="1"/>
          </p:cNvSpPr>
          <p:nvPr>
            <p:ph type="pic" sz="quarter" idx="24"/>
          </p:nvPr>
        </p:nvSpPr>
        <p:spPr>
          <a:xfrm>
            <a:off x="5342474" y="3516857"/>
            <a:ext cx="1510181" cy="1469472"/>
          </a:xfrm>
          <a:pattFill prst="pct5">
            <a:fgClr>
              <a:schemeClr val="accent1"/>
            </a:fgClr>
            <a:bgClr>
              <a:schemeClr val="accent2"/>
            </a:bgClr>
          </a:pattFill>
        </p:spPr>
        <p:txBody>
          <a:bodyPr vert="horz" lIns="91440" tIns="45720" rIns="91440" bIns="45720" rtlCol="0">
            <a:normAutofit/>
          </a:bodyPr>
          <a:lstStyle>
            <a:lvl1pPr>
              <a:defRPr lang="en-BE" sz="1400">
                <a:solidFill>
                  <a:schemeClr val="accent2">
                    <a:alpha val="0"/>
                  </a:schemeClr>
                </a:solidFill>
              </a:defRPr>
            </a:lvl1pPr>
          </a:lstStyle>
          <a:p>
            <a:pPr lvl="0"/>
            <a:endParaRPr lang="en-BE"/>
          </a:p>
        </p:txBody>
      </p:sp>
      <p:sp>
        <p:nvSpPr>
          <p:cNvPr id="15" name="Picture Placeholder 16">
            <a:extLst>
              <a:ext uri="{FF2B5EF4-FFF2-40B4-BE49-F238E27FC236}">
                <a16:creationId xmlns:a16="http://schemas.microsoft.com/office/drawing/2014/main" id="{8D132409-D53A-B3FB-6BE0-22F2BC9FC1CF}"/>
              </a:ext>
            </a:extLst>
          </p:cNvPr>
          <p:cNvSpPr>
            <a:spLocks noGrp="1"/>
          </p:cNvSpPr>
          <p:nvPr>
            <p:ph type="pic" sz="quarter" idx="25"/>
          </p:nvPr>
        </p:nvSpPr>
        <p:spPr>
          <a:xfrm>
            <a:off x="5342474" y="5171495"/>
            <a:ext cx="1510181" cy="1469472"/>
          </a:xfrm>
          <a:pattFill prst="pct5">
            <a:fgClr>
              <a:schemeClr val="accent1"/>
            </a:fgClr>
            <a:bgClr>
              <a:schemeClr val="accent2"/>
            </a:bgClr>
          </a:pattFill>
        </p:spPr>
        <p:txBody>
          <a:bodyPr vert="horz" lIns="91440" tIns="45720" rIns="91440" bIns="45720" rtlCol="0">
            <a:normAutofit/>
          </a:bodyPr>
          <a:lstStyle>
            <a:lvl1pPr>
              <a:defRPr lang="en-BE" sz="1400">
                <a:solidFill>
                  <a:schemeClr val="accent2">
                    <a:alpha val="0"/>
                  </a:schemeClr>
                </a:solidFill>
              </a:defRPr>
            </a:lvl1pPr>
          </a:lstStyle>
          <a:p>
            <a:pPr lvl="0"/>
            <a:endParaRPr lang="en-BE"/>
          </a:p>
        </p:txBody>
      </p:sp>
      <p:sp>
        <p:nvSpPr>
          <p:cNvPr id="16" name="Picture Placeholder 19">
            <a:extLst>
              <a:ext uri="{FF2B5EF4-FFF2-40B4-BE49-F238E27FC236}">
                <a16:creationId xmlns:a16="http://schemas.microsoft.com/office/drawing/2014/main" id="{E2B69B9C-0EBF-2474-DE0B-F78E8DC38923}"/>
              </a:ext>
            </a:extLst>
          </p:cNvPr>
          <p:cNvSpPr>
            <a:spLocks noGrp="1"/>
          </p:cNvSpPr>
          <p:nvPr>
            <p:ph type="pic" sz="quarter" idx="28"/>
          </p:nvPr>
        </p:nvSpPr>
        <p:spPr>
          <a:xfrm>
            <a:off x="7064594" y="3516857"/>
            <a:ext cx="1510181" cy="1469472"/>
          </a:xfrm>
          <a:pattFill prst="pct5">
            <a:fgClr>
              <a:schemeClr val="accent1"/>
            </a:fgClr>
            <a:bgClr>
              <a:schemeClr val="accent2"/>
            </a:bgClr>
          </a:pattFill>
        </p:spPr>
        <p:txBody>
          <a:bodyPr vert="horz" lIns="91440" tIns="45720" rIns="91440" bIns="45720" rtlCol="0">
            <a:normAutofit/>
          </a:bodyPr>
          <a:lstStyle>
            <a:lvl1pPr>
              <a:defRPr lang="en-BE" sz="1400">
                <a:solidFill>
                  <a:schemeClr val="accent2">
                    <a:alpha val="0"/>
                  </a:schemeClr>
                </a:solidFill>
              </a:defRPr>
            </a:lvl1pPr>
          </a:lstStyle>
          <a:p>
            <a:pPr lvl="0"/>
            <a:endParaRPr lang="en-BE"/>
          </a:p>
        </p:txBody>
      </p:sp>
      <p:sp>
        <p:nvSpPr>
          <p:cNvPr id="17" name="Picture Placeholder 20">
            <a:extLst>
              <a:ext uri="{FF2B5EF4-FFF2-40B4-BE49-F238E27FC236}">
                <a16:creationId xmlns:a16="http://schemas.microsoft.com/office/drawing/2014/main" id="{3C96C280-F6CC-7BBA-63D4-43D7536719EC}"/>
              </a:ext>
            </a:extLst>
          </p:cNvPr>
          <p:cNvSpPr>
            <a:spLocks noGrp="1"/>
          </p:cNvSpPr>
          <p:nvPr>
            <p:ph type="pic" sz="quarter" idx="29"/>
          </p:nvPr>
        </p:nvSpPr>
        <p:spPr>
          <a:xfrm>
            <a:off x="7064594" y="5171495"/>
            <a:ext cx="1510181" cy="1469472"/>
          </a:xfrm>
          <a:pattFill prst="pct5">
            <a:fgClr>
              <a:schemeClr val="accent1"/>
            </a:fgClr>
            <a:bgClr>
              <a:schemeClr val="accent2"/>
            </a:bgClr>
          </a:pattFill>
        </p:spPr>
        <p:txBody>
          <a:bodyPr vert="horz" lIns="91440" tIns="45720" rIns="91440" bIns="45720" rtlCol="0">
            <a:normAutofit/>
          </a:bodyPr>
          <a:lstStyle>
            <a:lvl1pPr>
              <a:defRPr lang="en-BE" sz="1400">
                <a:solidFill>
                  <a:schemeClr val="accent2">
                    <a:alpha val="0"/>
                  </a:schemeClr>
                </a:solidFill>
              </a:defRPr>
            </a:lvl1pPr>
          </a:lstStyle>
          <a:p>
            <a:pPr lvl="0"/>
            <a:endParaRPr lang="en-BE"/>
          </a:p>
        </p:txBody>
      </p:sp>
      <p:sp>
        <p:nvSpPr>
          <p:cNvPr id="18" name="Picture Placeholder 24">
            <a:extLst>
              <a:ext uri="{FF2B5EF4-FFF2-40B4-BE49-F238E27FC236}">
                <a16:creationId xmlns:a16="http://schemas.microsoft.com/office/drawing/2014/main" id="{18050383-E170-1AFC-7658-5A278C0A8AF2}"/>
              </a:ext>
            </a:extLst>
          </p:cNvPr>
          <p:cNvSpPr>
            <a:spLocks noGrp="1"/>
          </p:cNvSpPr>
          <p:nvPr>
            <p:ph type="pic" sz="quarter" idx="33"/>
          </p:nvPr>
        </p:nvSpPr>
        <p:spPr>
          <a:xfrm>
            <a:off x="8786714" y="5171495"/>
            <a:ext cx="1510181" cy="1469472"/>
          </a:xfrm>
          <a:pattFill prst="pct5">
            <a:fgClr>
              <a:schemeClr val="accent1"/>
            </a:fgClr>
            <a:bgClr>
              <a:schemeClr val="accent2"/>
            </a:bgClr>
          </a:pattFill>
        </p:spPr>
        <p:txBody>
          <a:bodyPr vert="horz" lIns="91440" tIns="45720" rIns="91440" bIns="45720" rtlCol="0">
            <a:normAutofit/>
          </a:bodyPr>
          <a:lstStyle>
            <a:lvl1pPr>
              <a:defRPr lang="en-BE" sz="1400">
                <a:solidFill>
                  <a:schemeClr val="accent2">
                    <a:alpha val="0"/>
                  </a:schemeClr>
                </a:solidFill>
              </a:defRPr>
            </a:lvl1pPr>
          </a:lstStyle>
          <a:p>
            <a:pPr lvl="0"/>
            <a:endParaRPr lang="en-BE"/>
          </a:p>
        </p:txBody>
      </p:sp>
      <p:sp>
        <p:nvSpPr>
          <p:cNvPr id="19" name="Picture Placeholder 28">
            <a:extLst>
              <a:ext uri="{FF2B5EF4-FFF2-40B4-BE49-F238E27FC236}">
                <a16:creationId xmlns:a16="http://schemas.microsoft.com/office/drawing/2014/main" id="{F62F85B3-4D87-0CA1-930A-150625D3B0B1}"/>
              </a:ext>
            </a:extLst>
          </p:cNvPr>
          <p:cNvSpPr>
            <a:spLocks noGrp="1"/>
          </p:cNvSpPr>
          <p:nvPr>
            <p:ph type="pic" sz="quarter" idx="37"/>
          </p:nvPr>
        </p:nvSpPr>
        <p:spPr>
          <a:xfrm>
            <a:off x="10508834" y="5171495"/>
            <a:ext cx="1510181" cy="1469472"/>
          </a:xfrm>
          <a:pattFill prst="pct5">
            <a:fgClr>
              <a:schemeClr val="accent1"/>
            </a:fgClr>
            <a:bgClr>
              <a:schemeClr val="accent2"/>
            </a:bgClr>
          </a:pattFill>
        </p:spPr>
        <p:txBody>
          <a:bodyPr vert="horz" lIns="91440" tIns="45720" rIns="91440" bIns="45720" rtlCol="0">
            <a:normAutofit/>
          </a:bodyPr>
          <a:lstStyle>
            <a:lvl1pPr>
              <a:defRPr lang="en-BE" sz="1400">
                <a:solidFill>
                  <a:schemeClr val="accent2">
                    <a:alpha val="0"/>
                  </a:schemeClr>
                </a:solidFill>
              </a:defRPr>
            </a:lvl1pPr>
          </a:lstStyle>
          <a:p>
            <a:pPr lvl="0"/>
            <a:endParaRPr lang="en-BE"/>
          </a:p>
        </p:txBody>
      </p:sp>
      <p:sp>
        <p:nvSpPr>
          <p:cNvPr id="20" name="Title 1">
            <a:extLst>
              <a:ext uri="{FF2B5EF4-FFF2-40B4-BE49-F238E27FC236}">
                <a16:creationId xmlns:a16="http://schemas.microsoft.com/office/drawing/2014/main" id="{805A6192-8565-233B-1ED0-1E4753C8AD33}"/>
              </a:ext>
            </a:extLst>
          </p:cNvPr>
          <p:cNvSpPr>
            <a:spLocks noGrp="1"/>
          </p:cNvSpPr>
          <p:nvPr>
            <p:ph type="ctrTitle"/>
          </p:nvPr>
        </p:nvSpPr>
        <p:spPr>
          <a:xfrm>
            <a:off x="6747919" y="392746"/>
            <a:ext cx="4876798" cy="1469473"/>
          </a:xfrm>
        </p:spPr>
        <p:txBody>
          <a:bodyPr anchor="b">
            <a:normAutofit/>
          </a:bodyPr>
          <a:lstStyle>
            <a:lvl1pPr algn="r">
              <a:defRPr sz="4400">
                <a:solidFill>
                  <a:schemeClr val="accent3"/>
                </a:solidFill>
              </a:defRPr>
            </a:lvl1pPr>
          </a:lstStyle>
          <a:p>
            <a:r>
              <a:rPr lang="en-GB" dirty="0"/>
              <a:t>Click to edit Master title style</a:t>
            </a:r>
            <a:endParaRPr lang="en-BE" dirty="0"/>
          </a:p>
        </p:txBody>
      </p:sp>
      <p:sp>
        <p:nvSpPr>
          <p:cNvPr id="21" name="Text Placeholder 4">
            <a:extLst>
              <a:ext uri="{FF2B5EF4-FFF2-40B4-BE49-F238E27FC236}">
                <a16:creationId xmlns:a16="http://schemas.microsoft.com/office/drawing/2014/main" id="{00607D35-997A-A090-DE7B-40D7CBBFA00B}"/>
              </a:ext>
            </a:extLst>
          </p:cNvPr>
          <p:cNvSpPr>
            <a:spLocks noGrp="1"/>
          </p:cNvSpPr>
          <p:nvPr>
            <p:ph type="body" sz="quarter" idx="38" hasCustomPrompt="1"/>
          </p:nvPr>
        </p:nvSpPr>
        <p:spPr>
          <a:xfrm>
            <a:off x="6747308" y="2015719"/>
            <a:ext cx="4876798" cy="1010616"/>
          </a:xfrm>
        </p:spPr>
        <p:txBody>
          <a:bodyPr>
            <a:normAutofit/>
          </a:bodyPr>
          <a:lstStyle>
            <a:lvl1pPr marL="0" indent="0" algn="r">
              <a:buNone/>
              <a:defRPr sz="1400" b="0" i="0">
                <a:latin typeface="Aptos Light" panose="020B00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GB" dirty="0"/>
              <a:t>Add your slide content here</a:t>
            </a:r>
            <a:endParaRPr lang="en-BE" dirty="0"/>
          </a:p>
        </p:txBody>
      </p:sp>
    </p:spTree>
    <p:extLst>
      <p:ext uri="{BB962C8B-B14F-4D97-AF65-F5344CB8AC3E}">
        <p14:creationId xmlns:p14="http://schemas.microsoft.com/office/powerpoint/2010/main" val="15756236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1000"/>
                                        <p:tgtEl>
                                          <p:spTgt spid="21">
                                            <p:txEl>
                                              <p:pRg st="0" end="0"/>
                                            </p:txEl>
                                          </p:spTgt>
                                        </p:tgtEl>
                                      </p:cBhvr>
                                    </p:animEffect>
                                    <p:anim calcmode="lin" valueType="num">
                                      <p:cBhvr>
                                        <p:cTn id="13"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1">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30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40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50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1000"/>
                                        <p:tgtEl>
                                          <p:spTgt spid="5"/>
                                        </p:tgtEl>
                                      </p:cBhvr>
                                    </p:animEffect>
                                    <p:anim calcmode="lin" valueType="num">
                                      <p:cBhvr>
                                        <p:cTn id="43" dur="1000" fill="hold"/>
                                        <p:tgtEl>
                                          <p:spTgt spid="5"/>
                                        </p:tgtEl>
                                        <p:attrNameLst>
                                          <p:attrName>ppt_x</p:attrName>
                                        </p:attrNameLst>
                                      </p:cBhvr>
                                      <p:tavLst>
                                        <p:tav tm="0">
                                          <p:val>
                                            <p:strVal val="#ppt_x"/>
                                          </p:val>
                                        </p:tav>
                                        <p:tav tm="100000">
                                          <p:val>
                                            <p:strVal val="#ppt_x"/>
                                          </p:val>
                                        </p:tav>
                                      </p:tavLst>
                                    </p:anim>
                                    <p:anim calcmode="lin" valueType="num">
                                      <p:cBhvr>
                                        <p:cTn id="44" dur="1000" fill="hold"/>
                                        <p:tgtEl>
                                          <p:spTgt spid="5"/>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60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1000"/>
                                        <p:tgtEl>
                                          <p:spTgt spid="9"/>
                                        </p:tgtEl>
                                      </p:cBhvr>
                                    </p:animEffect>
                                    <p:anim calcmode="lin" valueType="num">
                                      <p:cBhvr>
                                        <p:cTn id="48" dur="1000" fill="hold"/>
                                        <p:tgtEl>
                                          <p:spTgt spid="9"/>
                                        </p:tgtEl>
                                        <p:attrNameLst>
                                          <p:attrName>ppt_x</p:attrName>
                                        </p:attrNameLst>
                                      </p:cBhvr>
                                      <p:tavLst>
                                        <p:tav tm="0">
                                          <p:val>
                                            <p:strVal val="#ppt_x"/>
                                          </p:val>
                                        </p:tav>
                                        <p:tav tm="100000">
                                          <p:val>
                                            <p:strVal val="#ppt_x"/>
                                          </p:val>
                                        </p:tav>
                                      </p:tavLst>
                                    </p:anim>
                                    <p:anim calcmode="lin" valueType="num">
                                      <p:cBhvr>
                                        <p:cTn id="49" dur="1000" fill="hold"/>
                                        <p:tgtEl>
                                          <p:spTgt spid="9"/>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70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1000"/>
                                        <p:tgtEl>
                                          <p:spTgt spid="12"/>
                                        </p:tgtEl>
                                      </p:cBhvr>
                                    </p:animEffect>
                                    <p:anim calcmode="lin" valueType="num">
                                      <p:cBhvr>
                                        <p:cTn id="53" dur="1000" fill="hold"/>
                                        <p:tgtEl>
                                          <p:spTgt spid="12"/>
                                        </p:tgtEl>
                                        <p:attrNameLst>
                                          <p:attrName>ppt_x</p:attrName>
                                        </p:attrNameLst>
                                      </p:cBhvr>
                                      <p:tavLst>
                                        <p:tav tm="0">
                                          <p:val>
                                            <p:strVal val="#ppt_x"/>
                                          </p:val>
                                        </p:tav>
                                        <p:tav tm="100000">
                                          <p:val>
                                            <p:strVal val="#ppt_x"/>
                                          </p:val>
                                        </p:tav>
                                      </p:tavLst>
                                    </p:anim>
                                    <p:anim calcmode="lin" valueType="num">
                                      <p:cBhvr>
                                        <p:cTn id="54" dur="1000" fill="hold"/>
                                        <p:tgtEl>
                                          <p:spTgt spid="12"/>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80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1000"/>
                                        <p:tgtEl>
                                          <p:spTgt spid="14"/>
                                        </p:tgtEl>
                                      </p:cBhvr>
                                    </p:animEffect>
                                    <p:anim calcmode="lin" valueType="num">
                                      <p:cBhvr>
                                        <p:cTn id="58" dur="1000" fill="hold"/>
                                        <p:tgtEl>
                                          <p:spTgt spid="14"/>
                                        </p:tgtEl>
                                        <p:attrNameLst>
                                          <p:attrName>ppt_x</p:attrName>
                                        </p:attrNameLst>
                                      </p:cBhvr>
                                      <p:tavLst>
                                        <p:tav tm="0">
                                          <p:val>
                                            <p:strVal val="#ppt_x"/>
                                          </p:val>
                                        </p:tav>
                                        <p:tav tm="100000">
                                          <p:val>
                                            <p:strVal val="#ppt_x"/>
                                          </p:val>
                                        </p:tav>
                                      </p:tavLst>
                                    </p:anim>
                                    <p:anim calcmode="lin" valueType="num">
                                      <p:cBhvr>
                                        <p:cTn id="59" dur="1000" fill="hold"/>
                                        <p:tgtEl>
                                          <p:spTgt spid="14"/>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100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1000"/>
                                        <p:tgtEl>
                                          <p:spTgt spid="16"/>
                                        </p:tgtEl>
                                      </p:cBhvr>
                                    </p:animEffect>
                                    <p:anim calcmode="lin" valueType="num">
                                      <p:cBhvr>
                                        <p:cTn id="63" dur="1000" fill="hold"/>
                                        <p:tgtEl>
                                          <p:spTgt spid="16"/>
                                        </p:tgtEl>
                                        <p:attrNameLst>
                                          <p:attrName>ppt_x</p:attrName>
                                        </p:attrNameLst>
                                      </p:cBhvr>
                                      <p:tavLst>
                                        <p:tav tm="0">
                                          <p:val>
                                            <p:strVal val="#ppt_x"/>
                                          </p:val>
                                        </p:tav>
                                        <p:tav tm="100000">
                                          <p:val>
                                            <p:strVal val="#ppt_x"/>
                                          </p:val>
                                        </p:tav>
                                      </p:tavLst>
                                    </p:anim>
                                    <p:anim calcmode="lin" valueType="num">
                                      <p:cBhvr>
                                        <p:cTn id="64" dur="1000" fill="hold"/>
                                        <p:tgtEl>
                                          <p:spTgt spid="16"/>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1200"/>
                                  </p:stCondLst>
                                  <p:childTnLst>
                                    <p:set>
                                      <p:cBhvr>
                                        <p:cTn id="66" dur="1" fill="hold">
                                          <p:stCondLst>
                                            <p:cond delay="0"/>
                                          </p:stCondLst>
                                        </p:cTn>
                                        <p:tgtEl>
                                          <p:spTgt spid="6"/>
                                        </p:tgtEl>
                                        <p:attrNameLst>
                                          <p:attrName>style.visibility</p:attrName>
                                        </p:attrNameLst>
                                      </p:cBhvr>
                                      <p:to>
                                        <p:strVal val="visible"/>
                                      </p:to>
                                    </p:set>
                                    <p:animEffect transition="in" filter="fade">
                                      <p:cBhvr>
                                        <p:cTn id="67" dur="1000"/>
                                        <p:tgtEl>
                                          <p:spTgt spid="6"/>
                                        </p:tgtEl>
                                      </p:cBhvr>
                                    </p:animEffect>
                                    <p:anim calcmode="lin" valueType="num">
                                      <p:cBhvr>
                                        <p:cTn id="68" dur="1000" fill="hold"/>
                                        <p:tgtEl>
                                          <p:spTgt spid="6"/>
                                        </p:tgtEl>
                                        <p:attrNameLst>
                                          <p:attrName>ppt_x</p:attrName>
                                        </p:attrNameLst>
                                      </p:cBhvr>
                                      <p:tavLst>
                                        <p:tav tm="0">
                                          <p:val>
                                            <p:strVal val="#ppt_x"/>
                                          </p:val>
                                        </p:tav>
                                        <p:tav tm="100000">
                                          <p:val>
                                            <p:strVal val="#ppt_x"/>
                                          </p:val>
                                        </p:tav>
                                      </p:tavLst>
                                    </p:anim>
                                    <p:anim calcmode="lin" valueType="num">
                                      <p:cBhvr>
                                        <p:cTn id="69" dur="1000" fill="hold"/>
                                        <p:tgtEl>
                                          <p:spTgt spid="6"/>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1400"/>
                                  </p:stCondLst>
                                  <p:childTnLst>
                                    <p:set>
                                      <p:cBhvr>
                                        <p:cTn id="71" dur="1" fill="hold">
                                          <p:stCondLst>
                                            <p:cond delay="0"/>
                                          </p:stCondLst>
                                        </p:cTn>
                                        <p:tgtEl>
                                          <p:spTgt spid="10"/>
                                        </p:tgtEl>
                                        <p:attrNameLst>
                                          <p:attrName>style.visibility</p:attrName>
                                        </p:attrNameLst>
                                      </p:cBhvr>
                                      <p:to>
                                        <p:strVal val="visible"/>
                                      </p:to>
                                    </p:set>
                                    <p:animEffect transition="in" filter="fade">
                                      <p:cBhvr>
                                        <p:cTn id="72" dur="1000"/>
                                        <p:tgtEl>
                                          <p:spTgt spid="10"/>
                                        </p:tgtEl>
                                      </p:cBhvr>
                                    </p:animEffect>
                                    <p:anim calcmode="lin" valueType="num">
                                      <p:cBhvr>
                                        <p:cTn id="73" dur="1000" fill="hold"/>
                                        <p:tgtEl>
                                          <p:spTgt spid="10"/>
                                        </p:tgtEl>
                                        <p:attrNameLst>
                                          <p:attrName>ppt_x</p:attrName>
                                        </p:attrNameLst>
                                      </p:cBhvr>
                                      <p:tavLst>
                                        <p:tav tm="0">
                                          <p:val>
                                            <p:strVal val="#ppt_x"/>
                                          </p:val>
                                        </p:tav>
                                        <p:tav tm="100000">
                                          <p:val>
                                            <p:strVal val="#ppt_x"/>
                                          </p:val>
                                        </p:tav>
                                      </p:tavLst>
                                    </p:anim>
                                    <p:anim calcmode="lin" valueType="num">
                                      <p:cBhvr>
                                        <p:cTn id="74" dur="1000" fill="hold"/>
                                        <p:tgtEl>
                                          <p:spTgt spid="10"/>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1600"/>
                                  </p:stCondLst>
                                  <p:childTnLst>
                                    <p:set>
                                      <p:cBhvr>
                                        <p:cTn id="76" dur="1" fill="hold">
                                          <p:stCondLst>
                                            <p:cond delay="0"/>
                                          </p:stCondLst>
                                        </p:cTn>
                                        <p:tgtEl>
                                          <p:spTgt spid="13"/>
                                        </p:tgtEl>
                                        <p:attrNameLst>
                                          <p:attrName>style.visibility</p:attrName>
                                        </p:attrNameLst>
                                      </p:cBhvr>
                                      <p:to>
                                        <p:strVal val="visible"/>
                                      </p:to>
                                    </p:set>
                                    <p:animEffect transition="in" filter="fade">
                                      <p:cBhvr>
                                        <p:cTn id="77" dur="1000"/>
                                        <p:tgtEl>
                                          <p:spTgt spid="13"/>
                                        </p:tgtEl>
                                      </p:cBhvr>
                                    </p:animEffect>
                                    <p:anim calcmode="lin" valueType="num">
                                      <p:cBhvr>
                                        <p:cTn id="78" dur="1000" fill="hold"/>
                                        <p:tgtEl>
                                          <p:spTgt spid="13"/>
                                        </p:tgtEl>
                                        <p:attrNameLst>
                                          <p:attrName>ppt_x</p:attrName>
                                        </p:attrNameLst>
                                      </p:cBhvr>
                                      <p:tavLst>
                                        <p:tav tm="0">
                                          <p:val>
                                            <p:strVal val="#ppt_x"/>
                                          </p:val>
                                        </p:tav>
                                        <p:tav tm="100000">
                                          <p:val>
                                            <p:strVal val="#ppt_x"/>
                                          </p:val>
                                        </p:tav>
                                      </p:tavLst>
                                    </p:anim>
                                    <p:anim calcmode="lin" valueType="num">
                                      <p:cBhvr>
                                        <p:cTn id="79" dur="1000" fill="hold"/>
                                        <p:tgtEl>
                                          <p:spTgt spid="13"/>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1800"/>
                                  </p:stCondLst>
                                  <p:childTnLst>
                                    <p:set>
                                      <p:cBhvr>
                                        <p:cTn id="81" dur="1" fill="hold">
                                          <p:stCondLst>
                                            <p:cond delay="0"/>
                                          </p:stCondLst>
                                        </p:cTn>
                                        <p:tgtEl>
                                          <p:spTgt spid="15"/>
                                        </p:tgtEl>
                                        <p:attrNameLst>
                                          <p:attrName>style.visibility</p:attrName>
                                        </p:attrNameLst>
                                      </p:cBhvr>
                                      <p:to>
                                        <p:strVal val="visible"/>
                                      </p:to>
                                    </p:set>
                                    <p:animEffect transition="in" filter="fade">
                                      <p:cBhvr>
                                        <p:cTn id="82" dur="1000"/>
                                        <p:tgtEl>
                                          <p:spTgt spid="15"/>
                                        </p:tgtEl>
                                      </p:cBhvr>
                                    </p:animEffect>
                                    <p:anim calcmode="lin" valueType="num">
                                      <p:cBhvr>
                                        <p:cTn id="83" dur="1000" fill="hold"/>
                                        <p:tgtEl>
                                          <p:spTgt spid="15"/>
                                        </p:tgtEl>
                                        <p:attrNameLst>
                                          <p:attrName>ppt_x</p:attrName>
                                        </p:attrNameLst>
                                      </p:cBhvr>
                                      <p:tavLst>
                                        <p:tav tm="0">
                                          <p:val>
                                            <p:strVal val="#ppt_x"/>
                                          </p:val>
                                        </p:tav>
                                        <p:tav tm="100000">
                                          <p:val>
                                            <p:strVal val="#ppt_x"/>
                                          </p:val>
                                        </p:tav>
                                      </p:tavLst>
                                    </p:anim>
                                    <p:anim calcmode="lin" valueType="num">
                                      <p:cBhvr>
                                        <p:cTn id="84" dur="1000" fill="hold"/>
                                        <p:tgtEl>
                                          <p:spTgt spid="15"/>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2000"/>
                                  </p:stCondLst>
                                  <p:childTnLst>
                                    <p:set>
                                      <p:cBhvr>
                                        <p:cTn id="86" dur="1" fill="hold">
                                          <p:stCondLst>
                                            <p:cond delay="0"/>
                                          </p:stCondLst>
                                        </p:cTn>
                                        <p:tgtEl>
                                          <p:spTgt spid="17"/>
                                        </p:tgtEl>
                                        <p:attrNameLst>
                                          <p:attrName>style.visibility</p:attrName>
                                        </p:attrNameLst>
                                      </p:cBhvr>
                                      <p:to>
                                        <p:strVal val="visible"/>
                                      </p:to>
                                    </p:set>
                                    <p:animEffect transition="in" filter="fade">
                                      <p:cBhvr>
                                        <p:cTn id="87" dur="1000"/>
                                        <p:tgtEl>
                                          <p:spTgt spid="17"/>
                                        </p:tgtEl>
                                      </p:cBhvr>
                                    </p:animEffect>
                                    <p:anim calcmode="lin" valueType="num">
                                      <p:cBhvr>
                                        <p:cTn id="88" dur="1000" fill="hold"/>
                                        <p:tgtEl>
                                          <p:spTgt spid="17"/>
                                        </p:tgtEl>
                                        <p:attrNameLst>
                                          <p:attrName>ppt_x</p:attrName>
                                        </p:attrNameLst>
                                      </p:cBhvr>
                                      <p:tavLst>
                                        <p:tav tm="0">
                                          <p:val>
                                            <p:strVal val="#ppt_x"/>
                                          </p:val>
                                        </p:tav>
                                        <p:tav tm="100000">
                                          <p:val>
                                            <p:strVal val="#ppt_x"/>
                                          </p:val>
                                        </p:tav>
                                      </p:tavLst>
                                    </p:anim>
                                    <p:anim calcmode="lin" valueType="num">
                                      <p:cBhvr>
                                        <p:cTn id="89" dur="1000" fill="hold"/>
                                        <p:tgtEl>
                                          <p:spTgt spid="17"/>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210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1000"/>
                                        <p:tgtEl>
                                          <p:spTgt spid="18"/>
                                        </p:tgtEl>
                                      </p:cBhvr>
                                    </p:animEffect>
                                    <p:anim calcmode="lin" valueType="num">
                                      <p:cBhvr>
                                        <p:cTn id="93" dur="1000" fill="hold"/>
                                        <p:tgtEl>
                                          <p:spTgt spid="18"/>
                                        </p:tgtEl>
                                        <p:attrNameLst>
                                          <p:attrName>ppt_x</p:attrName>
                                        </p:attrNameLst>
                                      </p:cBhvr>
                                      <p:tavLst>
                                        <p:tav tm="0">
                                          <p:val>
                                            <p:strVal val="#ppt_x"/>
                                          </p:val>
                                        </p:tav>
                                        <p:tav tm="100000">
                                          <p:val>
                                            <p:strVal val="#ppt_x"/>
                                          </p:val>
                                        </p:tav>
                                      </p:tavLst>
                                    </p:anim>
                                    <p:anim calcmode="lin" valueType="num">
                                      <p:cBhvr>
                                        <p:cTn id="94" dur="1000" fill="hold"/>
                                        <p:tgtEl>
                                          <p:spTgt spid="18"/>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2200"/>
                                  </p:stCondLst>
                                  <p:childTnLst>
                                    <p:set>
                                      <p:cBhvr>
                                        <p:cTn id="96" dur="1" fill="hold">
                                          <p:stCondLst>
                                            <p:cond delay="0"/>
                                          </p:stCondLst>
                                        </p:cTn>
                                        <p:tgtEl>
                                          <p:spTgt spid="19"/>
                                        </p:tgtEl>
                                        <p:attrNameLst>
                                          <p:attrName>style.visibility</p:attrName>
                                        </p:attrNameLst>
                                      </p:cBhvr>
                                      <p:to>
                                        <p:strVal val="visible"/>
                                      </p:to>
                                    </p:set>
                                    <p:animEffect transition="in" filter="fade">
                                      <p:cBhvr>
                                        <p:cTn id="97" dur="1000"/>
                                        <p:tgtEl>
                                          <p:spTgt spid="19"/>
                                        </p:tgtEl>
                                      </p:cBhvr>
                                    </p:animEffect>
                                    <p:anim calcmode="lin" valueType="num">
                                      <p:cBhvr>
                                        <p:cTn id="98" dur="1000" fill="hold"/>
                                        <p:tgtEl>
                                          <p:spTgt spid="19"/>
                                        </p:tgtEl>
                                        <p:attrNameLst>
                                          <p:attrName>ppt_x</p:attrName>
                                        </p:attrNameLst>
                                      </p:cBhvr>
                                      <p:tavLst>
                                        <p:tav tm="0">
                                          <p:val>
                                            <p:strVal val="#ppt_x"/>
                                          </p:val>
                                        </p:tav>
                                        <p:tav tm="100000">
                                          <p:val>
                                            <p:strVal val="#ppt_x"/>
                                          </p:val>
                                        </p:tav>
                                      </p:tavLst>
                                    </p:anim>
                                    <p:anim calcmode="lin" valueType="num">
                                      <p:cBhvr>
                                        <p:cTn id="9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p:bldP spid="21" grpId="0" build="p">
        <p:tmplLst>
          <p:tmpl lvl="1">
            <p:tnLst>
              <p:par>
                <p:cTn presetID="42" presetClass="entr" presetSubtype="0" fill="hold" nodeType="withEffect">
                  <p:stCondLst>
                    <p:cond delay="200"/>
                  </p:stCondLst>
                  <p:childTnLst>
                    <p:set>
                      <p:cBhvr>
                        <p:cTn dur="1" fill="hold">
                          <p:stCondLst>
                            <p:cond delay="0"/>
                          </p:stCondLst>
                        </p:cTn>
                        <p:tgtEl>
                          <p:spTgt spid="21"/>
                        </p:tgtEl>
                        <p:attrNameLst>
                          <p:attrName>style.visibility</p:attrName>
                        </p:attrNameLst>
                      </p:cBhvr>
                      <p:to>
                        <p:strVal val="visible"/>
                      </p:to>
                    </p:set>
                    <p:animEffect transition="in" filter="fade">
                      <p:cBhvr>
                        <p:cTn dur="1000"/>
                        <p:tgtEl>
                          <p:spTgt spid="21"/>
                        </p:tgtEl>
                      </p:cBhvr>
                    </p:animEffect>
                    <p:anim calcmode="lin" valueType="num">
                      <p:cBhvr>
                        <p:cTn dur="1000" fill="hold"/>
                        <p:tgtEl>
                          <p:spTgt spid="21"/>
                        </p:tgtEl>
                        <p:attrNameLst>
                          <p:attrName>ppt_x</p:attrName>
                        </p:attrNameLst>
                      </p:cBhvr>
                      <p:tavLst>
                        <p:tav tm="0">
                          <p:val>
                            <p:strVal val="#ppt_x"/>
                          </p:val>
                        </p:tav>
                        <p:tav tm="100000">
                          <p:val>
                            <p:strVal val="#ppt_x"/>
                          </p:val>
                        </p:tav>
                      </p:tavLst>
                    </p:anim>
                    <p:anim calcmode="lin" valueType="num">
                      <p:cBhvr>
                        <p:cTn dur="1000" fill="hold"/>
                        <p:tgtEl>
                          <p:spTgt spid="21"/>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Yellow Titl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7D7F2-2C94-7363-8845-D0C7A3FDC7AC}"/>
              </a:ext>
            </a:extLst>
          </p:cNvPr>
          <p:cNvSpPr>
            <a:spLocks noGrp="1"/>
          </p:cNvSpPr>
          <p:nvPr>
            <p:ph type="title"/>
          </p:nvPr>
        </p:nvSpPr>
        <p:spPr>
          <a:xfrm>
            <a:off x="838200" y="2527679"/>
            <a:ext cx="10515600" cy="1325563"/>
          </a:xfrm>
        </p:spPr>
        <p:txBody>
          <a:bodyPr/>
          <a:lstStyle>
            <a:lvl1pPr algn="ctr">
              <a:defRPr>
                <a:solidFill>
                  <a:schemeClr val="accent2"/>
                </a:solidFill>
              </a:defRPr>
            </a:lvl1pPr>
          </a:lstStyle>
          <a:p>
            <a:r>
              <a:rPr lang="en-GB" dirty="0"/>
              <a:t>Click to edit Master title style</a:t>
            </a:r>
            <a:endParaRPr lang="en-BE" dirty="0"/>
          </a:p>
        </p:txBody>
      </p:sp>
    </p:spTree>
    <p:extLst>
      <p:ext uri="{BB962C8B-B14F-4D97-AF65-F5344CB8AC3E}">
        <p14:creationId xmlns:p14="http://schemas.microsoft.com/office/powerpoint/2010/main" val="39325589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mage Text">
    <p:bg>
      <p:bgPr>
        <a:solidFill>
          <a:schemeClr val="accent2"/>
        </a:solidFill>
        <a:effectLst/>
      </p:bgPr>
    </p:bg>
    <p:spTree>
      <p:nvGrpSpPr>
        <p:cNvPr id="1" name=""/>
        <p:cNvGrpSpPr/>
        <p:nvPr/>
      </p:nvGrpSpPr>
      <p:grpSpPr>
        <a:xfrm>
          <a:off x="0" y="0"/>
          <a:ext cx="0" cy="0"/>
          <a:chOff x="0" y="0"/>
          <a:chExt cx="0" cy="0"/>
        </a:xfrm>
      </p:grpSpPr>
      <p:sp>
        <p:nvSpPr>
          <p:cNvPr id="2" name="Picture Placeholder 11">
            <a:extLst>
              <a:ext uri="{FF2B5EF4-FFF2-40B4-BE49-F238E27FC236}">
                <a16:creationId xmlns:a16="http://schemas.microsoft.com/office/drawing/2014/main" id="{FD6FE00A-20B8-24E2-D6A7-57FB437B44E2}"/>
              </a:ext>
            </a:extLst>
          </p:cNvPr>
          <p:cNvSpPr>
            <a:spLocks noGrp="1"/>
          </p:cNvSpPr>
          <p:nvPr>
            <p:ph type="pic" sz="quarter" idx="10"/>
          </p:nvPr>
        </p:nvSpPr>
        <p:spPr>
          <a:xfrm>
            <a:off x="0" y="0"/>
            <a:ext cx="6096000" cy="6858000"/>
          </a:xfrm>
          <a:prstGeom prst="roundRect">
            <a:avLst>
              <a:gd name="adj" fmla="val 0"/>
            </a:avLst>
          </a:prstGeom>
          <a:pattFill prst="pct5">
            <a:fgClr>
              <a:schemeClr val="accent1"/>
            </a:fgClr>
            <a:bgClr>
              <a:schemeClr val="accent2"/>
            </a:bgClr>
          </a:pattFill>
        </p:spPr>
        <p:txBody>
          <a:bodyPr vert="horz" lIns="91440" tIns="45720" rIns="91440" bIns="45720" rtlCol="0">
            <a:normAutofit/>
          </a:bodyPr>
          <a:lstStyle>
            <a:lvl1pPr>
              <a:defRPr lang="en-BE" sz="1400">
                <a:solidFill>
                  <a:schemeClr val="accent2">
                    <a:alpha val="0"/>
                  </a:schemeClr>
                </a:solidFill>
              </a:defRPr>
            </a:lvl1pPr>
          </a:lstStyle>
          <a:p>
            <a:pPr lvl="0"/>
            <a:endParaRPr lang="en-BE"/>
          </a:p>
        </p:txBody>
      </p:sp>
      <p:sp>
        <p:nvSpPr>
          <p:cNvPr id="3" name="Title 1">
            <a:extLst>
              <a:ext uri="{FF2B5EF4-FFF2-40B4-BE49-F238E27FC236}">
                <a16:creationId xmlns:a16="http://schemas.microsoft.com/office/drawing/2014/main" id="{2442B6A5-FA0A-D0B7-5BD7-CD727D3CA500}"/>
              </a:ext>
            </a:extLst>
          </p:cNvPr>
          <p:cNvSpPr>
            <a:spLocks noGrp="1"/>
          </p:cNvSpPr>
          <p:nvPr>
            <p:ph type="ctrTitle"/>
          </p:nvPr>
        </p:nvSpPr>
        <p:spPr>
          <a:xfrm>
            <a:off x="6752494" y="1087194"/>
            <a:ext cx="4876798" cy="2387600"/>
          </a:xfrm>
        </p:spPr>
        <p:txBody>
          <a:bodyPr anchor="b">
            <a:normAutofit/>
          </a:bodyPr>
          <a:lstStyle>
            <a:lvl1pPr algn="l">
              <a:defRPr sz="4400">
                <a:solidFill>
                  <a:schemeClr val="accent3"/>
                </a:solidFill>
              </a:defRPr>
            </a:lvl1pPr>
          </a:lstStyle>
          <a:p>
            <a:r>
              <a:rPr lang="en-GB"/>
              <a:t>Click to edit Master title style</a:t>
            </a:r>
            <a:endParaRPr lang="en-BE"/>
          </a:p>
        </p:txBody>
      </p:sp>
      <p:sp>
        <p:nvSpPr>
          <p:cNvPr id="5" name="Text Placeholder 4">
            <a:extLst>
              <a:ext uri="{FF2B5EF4-FFF2-40B4-BE49-F238E27FC236}">
                <a16:creationId xmlns:a16="http://schemas.microsoft.com/office/drawing/2014/main" id="{52AD6E13-A202-A770-49AA-2B441240B333}"/>
              </a:ext>
            </a:extLst>
          </p:cNvPr>
          <p:cNvSpPr>
            <a:spLocks noGrp="1"/>
          </p:cNvSpPr>
          <p:nvPr>
            <p:ph type="body" sz="quarter" idx="11" hasCustomPrompt="1"/>
          </p:nvPr>
        </p:nvSpPr>
        <p:spPr>
          <a:xfrm>
            <a:off x="6751883" y="3628292"/>
            <a:ext cx="4876798" cy="1939925"/>
          </a:xfrm>
        </p:spPr>
        <p:txBody>
          <a:bodyPr>
            <a:normAutofit/>
          </a:bodyPr>
          <a:lstStyle>
            <a:lvl1pPr marL="0" indent="0">
              <a:buNone/>
              <a:defRPr sz="1400" b="0" i="0">
                <a:latin typeface="Aptos Light" panose="020B00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GB" dirty="0"/>
              <a:t>Add your slide content here</a:t>
            </a:r>
            <a:endParaRPr lang="en-BE" dirty="0"/>
          </a:p>
        </p:txBody>
      </p:sp>
    </p:spTree>
    <p:extLst>
      <p:ext uri="{BB962C8B-B14F-4D97-AF65-F5344CB8AC3E}">
        <p14:creationId xmlns:p14="http://schemas.microsoft.com/office/powerpoint/2010/main" val="3417241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build="p">
        <p:tmplLst>
          <p:tmpl lvl="1">
            <p:tnLst>
              <p:par>
                <p:cTn presetID="42" presetClass="entr" presetSubtype="0" fill="hold" nodeType="withEffect">
                  <p:stCondLst>
                    <p:cond delay="200"/>
                  </p:stCondLst>
                  <p:childTnLst>
                    <p:set>
                      <p:cBhvr>
                        <p:cTn dur="1" fill="hold">
                          <p:stCondLst>
                            <p:cond delay="0"/>
                          </p:stCondLst>
                        </p:cTn>
                        <p:tgtEl>
                          <p:spTgt spid="5"/>
                        </p:tgtEl>
                        <p:attrNameLst>
                          <p:attrName>style.visibility</p:attrName>
                        </p:attrNameLst>
                      </p:cBhvr>
                      <p:to>
                        <p:strVal val="visible"/>
                      </p:to>
                    </p:set>
                    <p:animEffect transition="in" filter="fade">
                      <p:cBhvr>
                        <p:cTn dur="1000"/>
                        <p:tgtEl>
                          <p:spTgt spid="5"/>
                        </p:tgtEl>
                      </p:cBhvr>
                    </p:animEffect>
                    <p:anim calcmode="lin" valueType="num">
                      <p:cBhvr>
                        <p:cTn dur="1000" fill="hold"/>
                        <p:tgtEl>
                          <p:spTgt spid="5"/>
                        </p:tgtEl>
                        <p:attrNameLst>
                          <p:attrName>ppt_x</p:attrName>
                        </p:attrNameLst>
                      </p:cBhvr>
                      <p:tavLst>
                        <p:tav tm="0">
                          <p:val>
                            <p:strVal val="#ppt_x"/>
                          </p:val>
                        </p:tav>
                        <p:tav tm="100000">
                          <p:val>
                            <p:strVal val="#ppt_x"/>
                          </p:val>
                        </p:tav>
                      </p:tavLst>
                    </p:anim>
                    <p:anim calcmode="lin" valueType="num">
                      <p:cBhvr>
                        <p:cTn dur="1000" fill="hold"/>
                        <p:tgtEl>
                          <p:spTgt spid="5"/>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rger Image Text">
    <p:bg>
      <p:bgPr>
        <a:solidFill>
          <a:schemeClr val="accent2"/>
        </a:solidFill>
        <a:effectLst/>
      </p:bgPr>
    </p:bg>
    <p:spTree>
      <p:nvGrpSpPr>
        <p:cNvPr id="1" name=""/>
        <p:cNvGrpSpPr/>
        <p:nvPr/>
      </p:nvGrpSpPr>
      <p:grpSpPr>
        <a:xfrm>
          <a:off x="0" y="0"/>
          <a:ext cx="0" cy="0"/>
          <a:chOff x="0" y="0"/>
          <a:chExt cx="0" cy="0"/>
        </a:xfrm>
      </p:grpSpPr>
      <p:sp>
        <p:nvSpPr>
          <p:cNvPr id="2" name="Picture Placeholder 11">
            <a:extLst>
              <a:ext uri="{FF2B5EF4-FFF2-40B4-BE49-F238E27FC236}">
                <a16:creationId xmlns:a16="http://schemas.microsoft.com/office/drawing/2014/main" id="{FD6FE00A-20B8-24E2-D6A7-57FB437B44E2}"/>
              </a:ext>
            </a:extLst>
          </p:cNvPr>
          <p:cNvSpPr>
            <a:spLocks noGrp="1"/>
          </p:cNvSpPr>
          <p:nvPr>
            <p:ph type="pic" sz="quarter" idx="10"/>
          </p:nvPr>
        </p:nvSpPr>
        <p:spPr>
          <a:xfrm>
            <a:off x="-1" y="0"/>
            <a:ext cx="7197969" cy="6858000"/>
          </a:xfrm>
          <a:prstGeom prst="roundRect">
            <a:avLst>
              <a:gd name="adj" fmla="val 0"/>
            </a:avLst>
          </a:prstGeom>
          <a:pattFill prst="pct5">
            <a:fgClr>
              <a:schemeClr val="accent1"/>
            </a:fgClr>
            <a:bgClr>
              <a:schemeClr val="accent2"/>
            </a:bgClr>
          </a:pattFill>
        </p:spPr>
        <p:txBody>
          <a:bodyPr vert="horz" lIns="91440" tIns="45720" rIns="91440" bIns="45720" rtlCol="0">
            <a:normAutofit/>
          </a:bodyPr>
          <a:lstStyle>
            <a:lvl1pPr>
              <a:defRPr lang="en-BE" sz="1400" dirty="0">
                <a:solidFill>
                  <a:schemeClr val="accent2">
                    <a:alpha val="0"/>
                  </a:schemeClr>
                </a:solidFill>
              </a:defRPr>
            </a:lvl1pPr>
          </a:lstStyle>
          <a:p>
            <a:pPr lvl="0"/>
            <a:endParaRPr lang="en-BE" dirty="0"/>
          </a:p>
        </p:txBody>
      </p:sp>
      <p:sp>
        <p:nvSpPr>
          <p:cNvPr id="3" name="Title 1">
            <a:extLst>
              <a:ext uri="{FF2B5EF4-FFF2-40B4-BE49-F238E27FC236}">
                <a16:creationId xmlns:a16="http://schemas.microsoft.com/office/drawing/2014/main" id="{2442B6A5-FA0A-D0B7-5BD7-CD727D3CA500}"/>
              </a:ext>
            </a:extLst>
          </p:cNvPr>
          <p:cNvSpPr>
            <a:spLocks noGrp="1"/>
          </p:cNvSpPr>
          <p:nvPr>
            <p:ph type="ctrTitle"/>
          </p:nvPr>
        </p:nvSpPr>
        <p:spPr>
          <a:xfrm>
            <a:off x="7948856" y="1239594"/>
            <a:ext cx="3797667" cy="2387600"/>
          </a:xfrm>
        </p:spPr>
        <p:txBody>
          <a:bodyPr anchor="b">
            <a:normAutofit/>
          </a:bodyPr>
          <a:lstStyle>
            <a:lvl1pPr algn="l">
              <a:defRPr sz="4400">
                <a:solidFill>
                  <a:schemeClr val="accent3"/>
                </a:solidFill>
              </a:defRPr>
            </a:lvl1pPr>
          </a:lstStyle>
          <a:p>
            <a:r>
              <a:rPr lang="en-GB"/>
              <a:t>Click to edit Master title style</a:t>
            </a:r>
            <a:endParaRPr lang="en-BE"/>
          </a:p>
        </p:txBody>
      </p:sp>
      <p:sp>
        <p:nvSpPr>
          <p:cNvPr id="5" name="Text Placeholder 4">
            <a:extLst>
              <a:ext uri="{FF2B5EF4-FFF2-40B4-BE49-F238E27FC236}">
                <a16:creationId xmlns:a16="http://schemas.microsoft.com/office/drawing/2014/main" id="{52AD6E13-A202-A770-49AA-2B441240B333}"/>
              </a:ext>
            </a:extLst>
          </p:cNvPr>
          <p:cNvSpPr>
            <a:spLocks noGrp="1"/>
          </p:cNvSpPr>
          <p:nvPr>
            <p:ph type="body" sz="quarter" idx="11" hasCustomPrompt="1"/>
          </p:nvPr>
        </p:nvSpPr>
        <p:spPr>
          <a:xfrm>
            <a:off x="7948245" y="3780692"/>
            <a:ext cx="3797667" cy="1939925"/>
          </a:xfrm>
        </p:spPr>
        <p:txBody>
          <a:bodyPr>
            <a:normAutofit/>
          </a:bodyPr>
          <a:lstStyle>
            <a:lvl1pPr marL="0" indent="0">
              <a:buNone/>
              <a:defRPr sz="1400" b="0" i="0">
                <a:latin typeface="Aptos Light" panose="020B00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GB" dirty="0"/>
              <a:t>Add your slide content here</a:t>
            </a:r>
            <a:endParaRPr lang="en-BE" dirty="0"/>
          </a:p>
        </p:txBody>
      </p:sp>
    </p:spTree>
    <p:extLst>
      <p:ext uri="{BB962C8B-B14F-4D97-AF65-F5344CB8AC3E}">
        <p14:creationId xmlns:p14="http://schemas.microsoft.com/office/powerpoint/2010/main" val="41793624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build="p">
        <p:tmplLst>
          <p:tmpl lvl="1">
            <p:tnLst>
              <p:par>
                <p:cTn presetID="42" presetClass="entr" presetSubtype="0" fill="hold" nodeType="withEffect">
                  <p:stCondLst>
                    <p:cond delay="200"/>
                  </p:stCondLst>
                  <p:childTnLst>
                    <p:set>
                      <p:cBhvr>
                        <p:cTn dur="1" fill="hold">
                          <p:stCondLst>
                            <p:cond delay="0"/>
                          </p:stCondLst>
                        </p:cTn>
                        <p:tgtEl>
                          <p:spTgt spid="5"/>
                        </p:tgtEl>
                        <p:attrNameLst>
                          <p:attrName>style.visibility</p:attrName>
                        </p:attrNameLst>
                      </p:cBhvr>
                      <p:to>
                        <p:strVal val="visible"/>
                      </p:to>
                    </p:set>
                    <p:animEffect transition="in" filter="fade">
                      <p:cBhvr>
                        <p:cTn dur="1000"/>
                        <p:tgtEl>
                          <p:spTgt spid="5"/>
                        </p:tgtEl>
                      </p:cBhvr>
                    </p:animEffect>
                    <p:anim calcmode="lin" valueType="num">
                      <p:cBhvr>
                        <p:cTn dur="1000" fill="hold"/>
                        <p:tgtEl>
                          <p:spTgt spid="5"/>
                        </p:tgtEl>
                        <p:attrNameLst>
                          <p:attrName>ppt_x</p:attrName>
                        </p:attrNameLst>
                      </p:cBhvr>
                      <p:tavLst>
                        <p:tav tm="0">
                          <p:val>
                            <p:strVal val="#ppt_x"/>
                          </p:val>
                        </p:tav>
                        <p:tav tm="100000">
                          <p:val>
                            <p:strVal val="#ppt_x"/>
                          </p:val>
                        </p:tav>
                      </p:tavLst>
                    </p:anim>
                    <p:anim calcmode="lin" valueType="num">
                      <p:cBhvr>
                        <p:cTn dur="1000" fill="hold"/>
                        <p:tgtEl>
                          <p:spTgt spid="5"/>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pter">
    <p:bg>
      <p:bgPr>
        <a:solidFill>
          <a:schemeClr val="accent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442B6A5-FA0A-D0B7-5BD7-CD727D3CA500}"/>
              </a:ext>
            </a:extLst>
          </p:cNvPr>
          <p:cNvSpPr>
            <a:spLocks noGrp="1"/>
          </p:cNvSpPr>
          <p:nvPr>
            <p:ph type="ctrTitle"/>
          </p:nvPr>
        </p:nvSpPr>
        <p:spPr>
          <a:xfrm>
            <a:off x="7948856" y="1239594"/>
            <a:ext cx="3797667" cy="2387600"/>
          </a:xfrm>
        </p:spPr>
        <p:txBody>
          <a:bodyPr anchor="b">
            <a:normAutofit/>
          </a:bodyPr>
          <a:lstStyle>
            <a:lvl1pPr algn="l">
              <a:defRPr sz="4400">
                <a:solidFill>
                  <a:schemeClr val="accent3"/>
                </a:solidFill>
              </a:defRPr>
            </a:lvl1pPr>
          </a:lstStyle>
          <a:p>
            <a:r>
              <a:rPr lang="en-GB"/>
              <a:t>Click to edit Master title style</a:t>
            </a:r>
            <a:endParaRPr lang="en-BE"/>
          </a:p>
        </p:txBody>
      </p:sp>
      <p:sp>
        <p:nvSpPr>
          <p:cNvPr id="5" name="Text Placeholder 4">
            <a:extLst>
              <a:ext uri="{FF2B5EF4-FFF2-40B4-BE49-F238E27FC236}">
                <a16:creationId xmlns:a16="http://schemas.microsoft.com/office/drawing/2014/main" id="{52AD6E13-A202-A770-49AA-2B441240B333}"/>
              </a:ext>
            </a:extLst>
          </p:cNvPr>
          <p:cNvSpPr>
            <a:spLocks noGrp="1"/>
          </p:cNvSpPr>
          <p:nvPr>
            <p:ph type="body" sz="quarter" idx="11" hasCustomPrompt="1"/>
          </p:nvPr>
        </p:nvSpPr>
        <p:spPr>
          <a:xfrm>
            <a:off x="7948245" y="3780692"/>
            <a:ext cx="3797667" cy="1939925"/>
          </a:xfrm>
        </p:spPr>
        <p:txBody>
          <a:bodyPr>
            <a:normAutofit/>
          </a:bodyPr>
          <a:lstStyle>
            <a:lvl1pPr marL="0" indent="0">
              <a:buNone/>
              <a:defRPr sz="1400" b="0" i="0">
                <a:latin typeface="Aptos Light" panose="020B00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GB" dirty="0"/>
              <a:t>Add your slide content here</a:t>
            </a:r>
            <a:endParaRPr lang="en-BE" dirty="0"/>
          </a:p>
        </p:txBody>
      </p:sp>
      <p:sp>
        <p:nvSpPr>
          <p:cNvPr id="8" name="Picture Placeholder 11">
            <a:extLst>
              <a:ext uri="{FF2B5EF4-FFF2-40B4-BE49-F238E27FC236}">
                <a16:creationId xmlns:a16="http://schemas.microsoft.com/office/drawing/2014/main" id="{6E693847-40DF-830D-65C5-1BB1E921DA56}"/>
              </a:ext>
            </a:extLst>
          </p:cNvPr>
          <p:cNvSpPr>
            <a:spLocks noGrp="1"/>
          </p:cNvSpPr>
          <p:nvPr>
            <p:ph type="pic" sz="quarter" idx="12"/>
          </p:nvPr>
        </p:nvSpPr>
        <p:spPr>
          <a:xfrm>
            <a:off x="3598983" y="0"/>
            <a:ext cx="3598985" cy="6858000"/>
          </a:xfrm>
          <a:prstGeom prst="roundRect">
            <a:avLst>
              <a:gd name="adj" fmla="val 0"/>
            </a:avLst>
          </a:prstGeom>
          <a:pattFill prst="pct5">
            <a:fgClr>
              <a:schemeClr val="accent1"/>
            </a:fgClr>
            <a:bgClr>
              <a:schemeClr val="accent2"/>
            </a:bgClr>
          </a:pattFill>
        </p:spPr>
        <p:txBody>
          <a:bodyPr vert="horz" lIns="91440" tIns="45720" rIns="91440" bIns="45720" rtlCol="0">
            <a:normAutofit/>
          </a:bodyPr>
          <a:lstStyle>
            <a:lvl1pPr>
              <a:defRPr lang="en-BE" sz="1400">
                <a:solidFill>
                  <a:schemeClr val="accent2">
                    <a:alpha val="0"/>
                  </a:schemeClr>
                </a:solidFill>
              </a:defRPr>
            </a:lvl1pPr>
          </a:lstStyle>
          <a:p>
            <a:pPr lvl="0"/>
            <a:endParaRPr lang="en-BE"/>
          </a:p>
        </p:txBody>
      </p:sp>
      <p:sp>
        <p:nvSpPr>
          <p:cNvPr id="9" name="Rectangle 8">
            <a:extLst>
              <a:ext uri="{FF2B5EF4-FFF2-40B4-BE49-F238E27FC236}">
                <a16:creationId xmlns:a16="http://schemas.microsoft.com/office/drawing/2014/main" id="{0E542664-9AF5-0BEA-3B96-634F189D1C27}"/>
              </a:ext>
            </a:extLst>
          </p:cNvPr>
          <p:cNvSpPr/>
          <p:nvPr userDrawn="1"/>
        </p:nvSpPr>
        <p:spPr>
          <a:xfrm>
            <a:off x="0" y="0"/>
            <a:ext cx="3598983"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10832914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build="p">
        <p:tmplLst>
          <p:tmpl lvl="1">
            <p:tnLst>
              <p:par>
                <p:cTn presetID="42" presetClass="entr" presetSubtype="0" fill="hold" nodeType="withEffect">
                  <p:stCondLst>
                    <p:cond delay="200"/>
                  </p:stCondLst>
                  <p:childTnLst>
                    <p:set>
                      <p:cBhvr>
                        <p:cTn dur="1" fill="hold">
                          <p:stCondLst>
                            <p:cond delay="0"/>
                          </p:stCondLst>
                        </p:cTn>
                        <p:tgtEl>
                          <p:spTgt spid="5"/>
                        </p:tgtEl>
                        <p:attrNameLst>
                          <p:attrName>style.visibility</p:attrName>
                        </p:attrNameLst>
                      </p:cBhvr>
                      <p:to>
                        <p:strVal val="visible"/>
                      </p:to>
                    </p:set>
                    <p:animEffect transition="in" filter="fade">
                      <p:cBhvr>
                        <p:cTn dur="1000"/>
                        <p:tgtEl>
                          <p:spTgt spid="5"/>
                        </p:tgtEl>
                      </p:cBhvr>
                    </p:animEffect>
                    <p:anim calcmode="lin" valueType="num">
                      <p:cBhvr>
                        <p:cTn dur="1000" fill="hold"/>
                        <p:tgtEl>
                          <p:spTgt spid="5"/>
                        </p:tgtEl>
                        <p:attrNameLst>
                          <p:attrName>ppt_x</p:attrName>
                        </p:attrNameLst>
                      </p:cBhvr>
                      <p:tavLst>
                        <p:tav tm="0">
                          <p:val>
                            <p:strVal val="#ppt_x"/>
                          </p:val>
                        </p:tav>
                        <p:tav tm="100000">
                          <p:val>
                            <p:strVal val="#ppt_x"/>
                          </p:val>
                        </p:tav>
                      </p:tavLst>
                    </p:anim>
                    <p:anim calcmode="lin" valueType="num">
                      <p:cBhvr>
                        <p:cTn dur="1000" fill="hold"/>
                        <p:tgtEl>
                          <p:spTgt spid="5"/>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Image">
    <p:bg>
      <p:bgPr>
        <a:solidFill>
          <a:schemeClr val="accent2"/>
        </a:solidFill>
        <a:effectLst/>
      </p:bgPr>
    </p:bg>
    <p:spTree>
      <p:nvGrpSpPr>
        <p:cNvPr id="1" name=""/>
        <p:cNvGrpSpPr/>
        <p:nvPr/>
      </p:nvGrpSpPr>
      <p:grpSpPr>
        <a:xfrm>
          <a:off x="0" y="0"/>
          <a:ext cx="0" cy="0"/>
          <a:chOff x="0" y="0"/>
          <a:chExt cx="0" cy="0"/>
        </a:xfrm>
      </p:grpSpPr>
      <p:sp>
        <p:nvSpPr>
          <p:cNvPr id="2" name="Picture Placeholder 11">
            <a:extLst>
              <a:ext uri="{FF2B5EF4-FFF2-40B4-BE49-F238E27FC236}">
                <a16:creationId xmlns:a16="http://schemas.microsoft.com/office/drawing/2014/main" id="{FD6FE00A-20B8-24E2-D6A7-57FB437B44E2}"/>
              </a:ext>
            </a:extLst>
          </p:cNvPr>
          <p:cNvSpPr>
            <a:spLocks noGrp="1"/>
          </p:cNvSpPr>
          <p:nvPr>
            <p:ph type="pic" sz="quarter" idx="10"/>
          </p:nvPr>
        </p:nvSpPr>
        <p:spPr>
          <a:xfrm>
            <a:off x="-1" y="0"/>
            <a:ext cx="12192001" cy="6858000"/>
          </a:xfrm>
          <a:prstGeom prst="roundRect">
            <a:avLst>
              <a:gd name="adj" fmla="val 0"/>
            </a:avLst>
          </a:prstGeom>
          <a:pattFill prst="pct5">
            <a:fgClr>
              <a:schemeClr val="accent1"/>
            </a:fgClr>
            <a:bgClr>
              <a:schemeClr val="accent2"/>
            </a:bgClr>
          </a:pattFill>
        </p:spPr>
        <p:txBody>
          <a:bodyPr vert="horz" lIns="91440" tIns="45720" rIns="91440" bIns="45720" rtlCol="0">
            <a:normAutofit/>
          </a:bodyPr>
          <a:lstStyle>
            <a:lvl1pPr>
              <a:defRPr lang="en-BE" sz="1400">
                <a:solidFill>
                  <a:schemeClr val="accent2">
                    <a:alpha val="0"/>
                  </a:schemeClr>
                </a:solidFill>
              </a:defRPr>
            </a:lvl1pPr>
          </a:lstStyle>
          <a:p>
            <a:pPr lvl="0"/>
            <a:endParaRPr lang="en-BE"/>
          </a:p>
        </p:txBody>
      </p:sp>
    </p:spTree>
    <p:extLst>
      <p:ext uri="{BB962C8B-B14F-4D97-AF65-F5344CB8AC3E}">
        <p14:creationId xmlns:p14="http://schemas.microsoft.com/office/powerpoint/2010/main" val="9145052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p Image">
    <p:bg>
      <p:bgPr>
        <a:solidFill>
          <a:schemeClr val="accent3"/>
        </a:solidFill>
        <a:effectLst/>
      </p:bgPr>
    </p:bg>
    <p:spTree>
      <p:nvGrpSpPr>
        <p:cNvPr id="1" name=""/>
        <p:cNvGrpSpPr/>
        <p:nvPr/>
      </p:nvGrpSpPr>
      <p:grpSpPr>
        <a:xfrm>
          <a:off x="0" y="0"/>
          <a:ext cx="0" cy="0"/>
          <a:chOff x="0" y="0"/>
          <a:chExt cx="0" cy="0"/>
        </a:xfrm>
      </p:grpSpPr>
      <p:sp>
        <p:nvSpPr>
          <p:cNvPr id="2" name="Picture Placeholder 11">
            <a:extLst>
              <a:ext uri="{FF2B5EF4-FFF2-40B4-BE49-F238E27FC236}">
                <a16:creationId xmlns:a16="http://schemas.microsoft.com/office/drawing/2014/main" id="{FD6FE00A-20B8-24E2-D6A7-57FB437B44E2}"/>
              </a:ext>
            </a:extLst>
          </p:cNvPr>
          <p:cNvSpPr>
            <a:spLocks noGrp="1"/>
          </p:cNvSpPr>
          <p:nvPr>
            <p:ph type="pic" sz="quarter" idx="10"/>
          </p:nvPr>
        </p:nvSpPr>
        <p:spPr>
          <a:xfrm>
            <a:off x="-1" y="0"/>
            <a:ext cx="12192001" cy="3429000"/>
          </a:xfrm>
          <a:prstGeom prst="roundRect">
            <a:avLst>
              <a:gd name="adj" fmla="val 0"/>
            </a:avLst>
          </a:prstGeom>
          <a:pattFill prst="pct5">
            <a:fgClr>
              <a:schemeClr val="accent1"/>
            </a:fgClr>
            <a:bgClr>
              <a:schemeClr val="accent2"/>
            </a:bgClr>
          </a:pattFill>
        </p:spPr>
        <p:txBody>
          <a:bodyPr vert="horz" lIns="91440" tIns="45720" rIns="91440" bIns="45720" rtlCol="0">
            <a:normAutofit/>
          </a:bodyPr>
          <a:lstStyle>
            <a:lvl1pPr>
              <a:defRPr lang="en-BE" sz="1400">
                <a:solidFill>
                  <a:schemeClr val="accent2">
                    <a:alpha val="0"/>
                  </a:schemeClr>
                </a:solidFill>
              </a:defRPr>
            </a:lvl1pPr>
          </a:lstStyle>
          <a:p>
            <a:pPr lvl="0"/>
            <a:endParaRPr lang="en-BE"/>
          </a:p>
        </p:txBody>
      </p:sp>
      <p:sp>
        <p:nvSpPr>
          <p:cNvPr id="7" name="Title 1">
            <a:extLst>
              <a:ext uri="{FF2B5EF4-FFF2-40B4-BE49-F238E27FC236}">
                <a16:creationId xmlns:a16="http://schemas.microsoft.com/office/drawing/2014/main" id="{C12BD273-B365-05C8-1955-AD5F85B49671}"/>
              </a:ext>
            </a:extLst>
          </p:cNvPr>
          <p:cNvSpPr>
            <a:spLocks noGrp="1"/>
          </p:cNvSpPr>
          <p:nvPr>
            <p:ph type="ctrTitle"/>
          </p:nvPr>
        </p:nvSpPr>
        <p:spPr>
          <a:xfrm>
            <a:off x="831274" y="3429000"/>
            <a:ext cx="8350180" cy="967122"/>
          </a:xfrm>
        </p:spPr>
        <p:txBody>
          <a:bodyPr anchor="b">
            <a:normAutofit/>
          </a:bodyPr>
          <a:lstStyle>
            <a:lvl1pPr algn="l">
              <a:defRPr sz="4400">
                <a:solidFill>
                  <a:schemeClr val="accent2"/>
                </a:solidFill>
              </a:defRPr>
            </a:lvl1pPr>
          </a:lstStyle>
          <a:p>
            <a:r>
              <a:rPr lang="en-GB"/>
              <a:t>Click to edit Master title style</a:t>
            </a:r>
            <a:endParaRPr lang="en-BE"/>
          </a:p>
        </p:txBody>
      </p:sp>
    </p:spTree>
    <p:extLst>
      <p:ext uri="{BB962C8B-B14F-4D97-AF65-F5344CB8AC3E}">
        <p14:creationId xmlns:p14="http://schemas.microsoft.com/office/powerpoint/2010/main" val="731608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anner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ABE73-49C7-AD7A-026F-8C9C701183EF}"/>
              </a:ext>
            </a:extLst>
          </p:cNvPr>
          <p:cNvSpPr>
            <a:spLocks noGrp="1"/>
          </p:cNvSpPr>
          <p:nvPr>
            <p:ph type="ctrTitle"/>
          </p:nvPr>
        </p:nvSpPr>
        <p:spPr>
          <a:xfrm>
            <a:off x="2101932" y="525517"/>
            <a:ext cx="8566068" cy="735232"/>
          </a:xfrm>
        </p:spPr>
        <p:txBody>
          <a:bodyPr anchor="b">
            <a:normAutofit/>
          </a:bodyPr>
          <a:lstStyle>
            <a:lvl1pPr algn="ctr">
              <a:defRPr sz="4400">
                <a:solidFill>
                  <a:schemeClr val="accent3"/>
                </a:solidFill>
              </a:defRPr>
            </a:lvl1pPr>
          </a:lstStyle>
          <a:p>
            <a:r>
              <a:rPr lang="en-GB" dirty="0"/>
              <a:t>Click to edit Master title style</a:t>
            </a:r>
            <a:endParaRPr lang="en-BE" dirty="0"/>
          </a:p>
        </p:txBody>
      </p:sp>
      <p:sp>
        <p:nvSpPr>
          <p:cNvPr id="3" name="Rectangle 2">
            <a:extLst>
              <a:ext uri="{FF2B5EF4-FFF2-40B4-BE49-F238E27FC236}">
                <a16:creationId xmlns:a16="http://schemas.microsoft.com/office/drawing/2014/main" id="{748AF607-F395-036F-95A8-8AD94A49D8CC}"/>
              </a:ext>
            </a:extLst>
          </p:cNvPr>
          <p:cNvSpPr/>
          <p:nvPr userDrawn="1"/>
        </p:nvSpPr>
        <p:spPr>
          <a:xfrm>
            <a:off x="0" y="0"/>
            <a:ext cx="760021"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 name="Text Placeholder 4">
            <a:extLst>
              <a:ext uri="{FF2B5EF4-FFF2-40B4-BE49-F238E27FC236}">
                <a16:creationId xmlns:a16="http://schemas.microsoft.com/office/drawing/2014/main" id="{D8211965-A4D4-41BA-C9ED-EFDD3A7BA02C}"/>
              </a:ext>
            </a:extLst>
          </p:cNvPr>
          <p:cNvSpPr>
            <a:spLocks noGrp="1"/>
          </p:cNvSpPr>
          <p:nvPr>
            <p:ph type="body" sz="quarter" idx="11" hasCustomPrompt="1"/>
          </p:nvPr>
        </p:nvSpPr>
        <p:spPr>
          <a:xfrm>
            <a:off x="2101932" y="1260749"/>
            <a:ext cx="8566068" cy="611574"/>
          </a:xfrm>
        </p:spPr>
        <p:txBody>
          <a:bodyPr>
            <a:normAutofit/>
          </a:bodyPr>
          <a:lstStyle>
            <a:lvl1pPr marL="0" indent="0" algn="ctr">
              <a:buNone/>
              <a:defRPr sz="1400" b="0" i="0">
                <a:latin typeface="Aptos Light" panose="020B00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GB" dirty="0"/>
              <a:t>Add your slide content here</a:t>
            </a:r>
            <a:endParaRPr lang="en-BE" dirty="0"/>
          </a:p>
        </p:txBody>
      </p:sp>
    </p:spTree>
    <p:extLst>
      <p:ext uri="{BB962C8B-B14F-4D97-AF65-F5344CB8AC3E}">
        <p14:creationId xmlns:p14="http://schemas.microsoft.com/office/powerpoint/2010/main" val="9525191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000"/>
                                        <p:tgtEl>
                                          <p:spTgt spid="4">
                                            <p:txEl>
                                              <p:pRg st="0" end="0"/>
                                            </p:txEl>
                                          </p:spTgt>
                                        </p:tgtEl>
                                      </p:cBhvr>
                                    </p:animEffect>
                                    <p:anim calcmode="lin" valueType="num">
                                      <p:cBhvr>
                                        <p:cTn id="1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tmplLst>
          <p:tmpl lvl="1">
            <p:tnLst>
              <p:par>
                <p:cTn presetID="42" presetClass="entr" presetSubtype="0" fill="hold" nodeType="withEffect">
                  <p:stCondLst>
                    <p:cond delay="200"/>
                  </p:stCondLst>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anim calcmode="lin" valueType="num">
                      <p:cBhvr>
                        <p:cTn dur="1000" fill="hold"/>
                        <p:tgtEl>
                          <p:spTgt spid="4"/>
                        </p:tgtEl>
                        <p:attrNameLst>
                          <p:attrName>ppt_x</p:attrName>
                        </p:attrNameLst>
                      </p:cBhvr>
                      <p:tavLst>
                        <p:tav tm="0">
                          <p:val>
                            <p:strVal val="#ppt_x"/>
                          </p:val>
                        </p:tav>
                        <p:tav tm="100000">
                          <p:val>
                            <p:strVal val="#ppt_x"/>
                          </p:val>
                        </p:tav>
                      </p:tavLst>
                    </p:anim>
                    <p:anim calcmode="lin" valueType="num">
                      <p:cBhvr>
                        <p:cTn dur="1000" fill="hold"/>
                        <p:tgtEl>
                          <p:spTgt spid="4"/>
                        </p:tgtEl>
                        <p:attrNameLst>
                          <p:attrName>ppt_y</p:attrName>
                        </p:attrNameLst>
                      </p:cBhvr>
                      <p:tavLst>
                        <p:tav tm="0">
                          <p:val>
                            <p:strVal val="#ppt_y+.1"/>
                          </p:val>
                        </p:tav>
                        <p:tav tm="100000">
                          <p:val>
                            <p:strVal val="#ppt_y"/>
                          </p:val>
                        </p:tav>
                      </p:tavLst>
                    </p:anim>
                  </p:childTnLst>
                </p:cTn>
              </p:par>
            </p:tnLst>
          </p:tmpl>
        </p:tmplLst>
      </p:bldP>
    </p:bld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988850-2AFD-32F1-8F39-EF9E79DD17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BE"/>
          </a:p>
        </p:txBody>
      </p:sp>
      <p:sp>
        <p:nvSpPr>
          <p:cNvPr id="3" name="Text Placeholder 2">
            <a:extLst>
              <a:ext uri="{FF2B5EF4-FFF2-40B4-BE49-F238E27FC236}">
                <a16:creationId xmlns:a16="http://schemas.microsoft.com/office/drawing/2014/main" id="{9F208C6D-94D8-E6CE-B888-268B68CF78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Tree>
    <p:extLst>
      <p:ext uri="{BB962C8B-B14F-4D97-AF65-F5344CB8AC3E}">
        <p14:creationId xmlns:p14="http://schemas.microsoft.com/office/powerpoint/2010/main" val="3895212802"/>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9" r:id="rId3"/>
    <p:sldLayoutId id="2147483650" r:id="rId4"/>
    <p:sldLayoutId id="2147483651" r:id="rId5"/>
    <p:sldLayoutId id="2147483652" r:id="rId6"/>
    <p:sldLayoutId id="2147483653" r:id="rId7"/>
    <p:sldLayoutId id="2147483678" r:id="rId8"/>
    <p:sldLayoutId id="2147483669" r:id="rId9"/>
    <p:sldLayoutId id="2147483683" r:id="rId10"/>
    <p:sldLayoutId id="2147483655" r:id="rId11"/>
    <p:sldLayoutId id="2147483685" r:id="rId12"/>
    <p:sldLayoutId id="2147483658" r:id="rId13"/>
    <p:sldLayoutId id="2147483684" r:id="rId14"/>
    <p:sldLayoutId id="2147483657" r:id="rId15"/>
    <p:sldLayoutId id="2147483661" r:id="rId16"/>
    <p:sldLayoutId id="2147483662" r:id="rId17"/>
    <p:sldLayoutId id="2147483676" r:id="rId18"/>
    <p:sldLayoutId id="2147483679" r:id="rId19"/>
    <p:sldLayoutId id="2147483682" r:id="rId20"/>
    <p:sldLayoutId id="2147483671" r:id="rId21"/>
    <p:sldLayoutId id="2147483672" r:id="rId22"/>
    <p:sldLayoutId id="2147483673" r:id="rId23"/>
    <p:sldLayoutId id="2147483666" r:id="rId24"/>
    <p:sldLayoutId id="2147483670" r:id="rId25"/>
    <p:sldLayoutId id="2147483677" r:id="rId26"/>
    <p:sldLayoutId id="2147483665" r:id="rId27"/>
    <p:sldLayoutId id="2147483668" r:id="rId28"/>
    <p:sldLayoutId id="2147483656" r:id="rId29"/>
    <p:sldLayoutId id="2147483667" r:id="rId30"/>
    <p:sldLayoutId id="2147483660" r:id="rId31"/>
    <p:sldLayoutId id="2147483686" r:id="rId32"/>
    <p:sldLayoutId id="2147483664" r:id="rId33"/>
    <p:sldLayoutId id="2147483663" r:id="rId34"/>
    <p:sldLayoutId id="2147483674" r:id="rId35"/>
    <p:sldLayoutId id="2147483675" r:id="rId36"/>
    <p:sldLayoutId id="2147483680" r:id="rId37"/>
  </p:sldLayoutIdLst>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b="1" i="0" kern="1200">
          <a:solidFill>
            <a:schemeClr val="accent1"/>
          </a:solidFill>
          <a:latin typeface="Aptos" panose="020B00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accent1"/>
          </a:solidFill>
          <a:latin typeface="Aptos Light"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accent1"/>
          </a:solidFill>
          <a:latin typeface="Aptos Light"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accent1"/>
          </a:solidFill>
          <a:latin typeface="Aptos Light"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accent1"/>
          </a:solidFill>
          <a:latin typeface="Aptos Light"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accent1"/>
          </a:solidFill>
          <a:latin typeface="Aptos Light"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5.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7" Type="http://schemas.microsoft.com/office/2007/relationships/hdphoto" Target="../media/hdphoto5.wdp"/><Relationship Id="rId2" Type="http://schemas.openxmlformats.org/officeDocument/2006/relationships/notesSlide" Target="../notesSlides/notesSlide13.xml"/><Relationship Id="rId1" Type="http://schemas.openxmlformats.org/officeDocument/2006/relationships/slideLayout" Target="../slideLayouts/slideLayout2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sv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5.xml"/><Relationship Id="rId6" Type="http://schemas.openxmlformats.org/officeDocument/2006/relationships/image" Target="../media/image18.png"/><Relationship Id="rId5" Type="http://schemas.openxmlformats.org/officeDocument/2006/relationships/image" Target="../media/image14.sv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5.xml"/><Relationship Id="rId5" Type="http://schemas.openxmlformats.org/officeDocument/2006/relationships/image" Target="../media/image10.png"/><Relationship Id="rId4" Type="http://schemas.openxmlformats.org/officeDocument/2006/relationships/image" Target="../media/image14.sv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9.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5.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25.xml"/><Relationship Id="rId6" Type="http://schemas.microsoft.com/office/2007/relationships/hdphoto" Target="../media/hdphoto7.wdp"/><Relationship Id="rId5" Type="http://schemas.openxmlformats.org/officeDocument/2006/relationships/image" Target="../media/image32.png"/><Relationship Id="rId4" Type="http://schemas.microsoft.com/office/2007/relationships/hdphoto" Target="../media/hdphoto6.wdp"/></Relationships>
</file>

<file path=ppt/slides/_rels/slide2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5.xml"/><Relationship Id="rId6" Type="http://schemas.microsoft.com/office/2007/relationships/hdphoto" Target="../media/hdphoto7.wdp"/><Relationship Id="rId5" Type="http://schemas.openxmlformats.org/officeDocument/2006/relationships/image" Target="../media/image32.png"/><Relationship Id="rId4" Type="http://schemas.microsoft.com/office/2007/relationships/hdphoto" Target="../media/hdphoto6.wdp"/></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25.xml"/><Relationship Id="rId6" Type="http://schemas.microsoft.com/office/2007/relationships/hdphoto" Target="../media/hdphoto7.wdp"/><Relationship Id="rId5" Type="http://schemas.openxmlformats.org/officeDocument/2006/relationships/image" Target="../media/image32.png"/><Relationship Id="rId4" Type="http://schemas.microsoft.com/office/2007/relationships/hdphoto" Target="../media/hdphoto6.wdp"/><Relationship Id="rId9"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25.xml"/><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25.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25.xml"/><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25.xml"/><Relationship Id="rId5" Type="http://schemas.microsoft.com/office/2007/relationships/hdphoto" Target="../media/hdphoto1.wdp"/><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25.xml"/><Relationship Id="rId5" Type="http://schemas.microsoft.com/office/2007/relationships/hdphoto" Target="../media/hdphoto1.wdp"/><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0.png"/><Relationship Id="rId7" Type="http://schemas.openxmlformats.org/officeDocument/2006/relationships/image" Target="../media/image43.svg"/><Relationship Id="rId2" Type="http://schemas.openxmlformats.org/officeDocument/2006/relationships/notesSlide" Target="../notesSlides/notesSlide34.xml"/><Relationship Id="rId1" Type="http://schemas.openxmlformats.org/officeDocument/2006/relationships/slideLayout" Target="../slideLayouts/slideLayout2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sv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4.wdp"/><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jp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F7C2109-EBAC-41EB-3042-F06C62117850}"/>
              </a:ext>
            </a:extLst>
          </p:cNvPr>
          <p:cNvSpPr txBox="1"/>
          <p:nvPr/>
        </p:nvSpPr>
        <p:spPr>
          <a:xfrm>
            <a:off x="4333983" y="1856617"/>
            <a:ext cx="8036768" cy="707886"/>
          </a:xfrm>
          <a:prstGeom prst="rect">
            <a:avLst/>
          </a:prstGeom>
          <a:noFill/>
        </p:spPr>
        <p:txBody>
          <a:bodyPr wrap="square" rtlCol="0" anchor="ctr" anchorCtr="0">
            <a:spAutoFit/>
          </a:bodyPr>
          <a:lstStyle/>
          <a:p>
            <a:pPr algn="ctr"/>
            <a:r>
              <a:rPr lang="en-NZ" sz="4000" dirty="0">
                <a:solidFill>
                  <a:srgbClr val="CCFF66"/>
                </a:solidFill>
                <a:effectLst>
                  <a:outerShdw blurRad="74577" dist="38100" dir="2700000" algn="tl" rotWithShape="0">
                    <a:prstClr val="black">
                      <a:alpha val="58763"/>
                    </a:prstClr>
                  </a:outerShdw>
                </a:effectLst>
                <a:latin typeface="+mj-lt"/>
                <a:ea typeface="Roboto Condensed Light" panose="02000000000000000000" pitchFamily="2" charset="0"/>
                <a:cs typeface="Roboto Condensed Light" panose="02000000000000000000" pitchFamily="2" charset="0"/>
              </a:rPr>
              <a:t>behavioural</a:t>
            </a:r>
            <a:r>
              <a:rPr lang="en-NZ" sz="4000" dirty="0">
                <a:solidFill>
                  <a:srgbClr val="DFCA7E"/>
                </a:solidFill>
                <a:effectLst>
                  <a:outerShdw blurRad="74577" dist="38100" dir="2700000" algn="tl" rotWithShape="0">
                    <a:prstClr val="black">
                      <a:alpha val="58763"/>
                    </a:prstClr>
                  </a:outerShdw>
                </a:effectLst>
                <a:latin typeface="+mj-lt"/>
                <a:ea typeface="Roboto Condensed Light" panose="02000000000000000000" pitchFamily="2" charset="0"/>
                <a:cs typeface="Roboto Condensed Light" panose="02000000000000000000" pitchFamily="2" charset="0"/>
              </a:rPr>
              <a:t> </a:t>
            </a:r>
            <a:r>
              <a:rPr lang="en-NZ" sz="4000" dirty="0">
                <a:solidFill>
                  <a:srgbClr val="CCFF66"/>
                </a:solidFill>
                <a:effectLst>
                  <a:outerShdw blurRad="74577" dist="38100" dir="2700000" algn="tl" rotWithShape="0">
                    <a:prstClr val="black">
                      <a:alpha val="58763"/>
                    </a:prstClr>
                  </a:outerShdw>
                </a:effectLst>
                <a:latin typeface="+mj-lt"/>
                <a:ea typeface="Roboto Condensed Light" panose="02000000000000000000" pitchFamily="2" charset="0"/>
                <a:cs typeface="Roboto Condensed Light" panose="02000000000000000000" pitchFamily="2" charset="0"/>
              </a:rPr>
              <a:t>economics</a:t>
            </a:r>
            <a:endParaRPr lang="en-BE" sz="4000" dirty="0">
              <a:solidFill>
                <a:srgbClr val="CCFF66"/>
              </a:solidFill>
              <a:effectLst>
                <a:outerShdw blurRad="74577" dist="38100" dir="2700000" algn="tl" rotWithShape="0">
                  <a:prstClr val="black">
                    <a:alpha val="58763"/>
                  </a:prstClr>
                </a:outerShdw>
              </a:effectLst>
              <a:latin typeface="+mj-lt"/>
              <a:ea typeface="Roboto Condensed Light" panose="02000000000000000000" pitchFamily="2" charset="0"/>
              <a:cs typeface="Roboto Condensed Light" panose="02000000000000000000" pitchFamily="2" charset="0"/>
            </a:endParaRPr>
          </a:p>
        </p:txBody>
      </p:sp>
      <p:pic>
        <p:nvPicPr>
          <p:cNvPr id="11" name="Picture 10" descr="A blue and gold logo&#10;&#10;AI-generated content may be incorrect.">
            <a:extLst>
              <a:ext uri="{FF2B5EF4-FFF2-40B4-BE49-F238E27FC236}">
                <a16:creationId xmlns:a16="http://schemas.microsoft.com/office/drawing/2014/main" id="{E52ACE1E-97B8-4B55-575B-4B05DDFFE7F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965" b="90000" l="9955" r="89995">
                        <a14:foregroundMark x1="33897" y1="2965" x2="34345" y2="20905"/>
                        <a14:foregroundMark x1="41215" y1="14472" x2="41215" y2="14472"/>
                        <a14:foregroundMark x1="41215" y1="14472" x2="41215" y2="14472"/>
                        <a14:foregroundMark x1="58835" y1="14472" x2="58835" y2="14472"/>
                        <a14:foregroundMark x1="58835" y1="14472" x2="58835" y2="14472"/>
                        <a14:foregroundMark x1="72524" y1="14271" x2="72524" y2="14271"/>
                        <a14:foregroundMark x1="72524" y1="14271" x2="72524" y2="14271"/>
                        <a14:foregroundMark x1="28074" y1="35628" x2="28074" y2="35628"/>
                      </a14:backgroundRemoval>
                    </a14:imgEffect>
                  </a14:imgLayer>
                </a14:imgProps>
              </a:ext>
            </a:extLst>
          </a:blip>
          <a:stretch>
            <a:fillRect/>
          </a:stretch>
        </p:blipFill>
        <p:spPr>
          <a:xfrm>
            <a:off x="-328038" y="2218245"/>
            <a:ext cx="3048865" cy="3020031"/>
          </a:xfrm>
          <a:prstGeom prst="rect">
            <a:avLst/>
          </a:prstGeom>
        </p:spPr>
      </p:pic>
      <p:sp>
        <p:nvSpPr>
          <p:cNvPr id="16" name="TextBox 15">
            <a:extLst>
              <a:ext uri="{FF2B5EF4-FFF2-40B4-BE49-F238E27FC236}">
                <a16:creationId xmlns:a16="http://schemas.microsoft.com/office/drawing/2014/main" id="{9CECE7C7-D636-513B-3E23-AD6E83E2A386}"/>
              </a:ext>
            </a:extLst>
          </p:cNvPr>
          <p:cNvSpPr txBox="1"/>
          <p:nvPr/>
        </p:nvSpPr>
        <p:spPr>
          <a:xfrm>
            <a:off x="6408411" y="2563831"/>
            <a:ext cx="6455228" cy="369332"/>
          </a:xfrm>
          <a:prstGeom prst="rect">
            <a:avLst/>
          </a:prstGeom>
          <a:noFill/>
        </p:spPr>
        <p:txBody>
          <a:bodyPr wrap="square">
            <a:spAutoFit/>
          </a:bodyPr>
          <a:lstStyle/>
          <a:p>
            <a:r>
              <a:rPr lang="en-US" sz="1800" dirty="0">
                <a:solidFill>
                  <a:schemeClr val="bg2"/>
                </a:solidFill>
                <a:latin typeface="+mj-lt"/>
                <a:ea typeface="Roboto Mono Medium" pitchFamily="34" charset="-122"/>
                <a:cs typeface="Roboto Mono Medium" pitchFamily="34" charset="-120"/>
              </a:rPr>
              <a:t>Leveraging Human Bias in Negotiation</a:t>
            </a:r>
            <a:endParaRPr lang="en-NZ" dirty="0">
              <a:latin typeface="+mj-lt"/>
            </a:endParaRPr>
          </a:p>
        </p:txBody>
      </p:sp>
      <p:sp>
        <p:nvSpPr>
          <p:cNvPr id="17" name="Text 1">
            <a:extLst>
              <a:ext uri="{FF2B5EF4-FFF2-40B4-BE49-F238E27FC236}">
                <a16:creationId xmlns:a16="http://schemas.microsoft.com/office/drawing/2014/main" id="{913C9E9F-D8A8-51B8-0690-BE65557CA422}"/>
              </a:ext>
            </a:extLst>
          </p:cNvPr>
          <p:cNvSpPr/>
          <p:nvPr/>
        </p:nvSpPr>
        <p:spPr>
          <a:xfrm>
            <a:off x="265008" y="5238276"/>
            <a:ext cx="7556421" cy="362903"/>
          </a:xfrm>
          <a:prstGeom prst="rect">
            <a:avLst/>
          </a:prstGeom>
          <a:noFill/>
          <a:ln/>
        </p:spPr>
        <p:txBody>
          <a:bodyPr wrap="none" lIns="0" tIns="0" rIns="0" bIns="0" rtlCol="0" anchor="t"/>
          <a:lstStyle/>
          <a:p>
            <a:pPr marL="0" indent="0" algn="l">
              <a:lnSpc>
                <a:spcPts val="2850"/>
              </a:lnSpc>
              <a:buNone/>
            </a:pPr>
            <a:r>
              <a:rPr lang="en-US" sz="1750" dirty="0">
                <a:solidFill>
                  <a:srgbClr val="CCFF66"/>
                </a:solidFill>
                <a:latin typeface="Roboto" pitchFamily="34" charset="0"/>
                <a:ea typeface="Roboto" pitchFamily="34" charset="-122"/>
                <a:cs typeface="Roboto" pitchFamily="34" charset="-120"/>
              </a:rPr>
              <a:t>WORLD CC • 2 SEPTEMBER 2025 • MELBOURNE</a:t>
            </a:r>
          </a:p>
          <a:p>
            <a:pPr marL="0" indent="0" algn="l">
              <a:lnSpc>
                <a:spcPts val="2850"/>
              </a:lnSpc>
              <a:buNone/>
            </a:pPr>
            <a:r>
              <a:rPr lang="en-US" sz="1750" dirty="0">
                <a:solidFill>
                  <a:srgbClr val="CCFF66"/>
                </a:solidFill>
                <a:latin typeface="Roboto" pitchFamily="34" charset="0"/>
                <a:ea typeface="Roboto" pitchFamily="34" charset="-122"/>
                <a:cs typeface="Roboto" pitchFamily="34" charset="-120"/>
              </a:rPr>
              <a:t>PRIYA BHASIN</a:t>
            </a:r>
            <a:endParaRPr lang="en-US" sz="1750" dirty="0">
              <a:solidFill>
                <a:srgbClr val="CCFF66"/>
              </a:solidFill>
            </a:endParaRPr>
          </a:p>
        </p:txBody>
      </p:sp>
      <p:sp>
        <p:nvSpPr>
          <p:cNvPr id="2" name="Oval 1">
            <a:extLst>
              <a:ext uri="{FF2B5EF4-FFF2-40B4-BE49-F238E27FC236}">
                <a16:creationId xmlns:a16="http://schemas.microsoft.com/office/drawing/2014/main" id="{41D7B252-2E18-69A9-071E-FB2191EF9377}"/>
              </a:ext>
            </a:extLst>
          </p:cNvPr>
          <p:cNvSpPr/>
          <p:nvPr/>
        </p:nvSpPr>
        <p:spPr>
          <a:xfrm>
            <a:off x="8231201" y="4290566"/>
            <a:ext cx="611193" cy="595375"/>
          </a:xfrm>
          <a:prstGeom prst="ellipse">
            <a:avLst/>
          </a:prstGeom>
          <a:solidFill>
            <a:srgbClr val="CCFF66">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dirty="0"/>
          </a:p>
        </p:txBody>
      </p:sp>
      <p:cxnSp>
        <p:nvCxnSpPr>
          <p:cNvPr id="3" name="Straight Connector 2">
            <a:extLst>
              <a:ext uri="{FF2B5EF4-FFF2-40B4-BE49-F238E27FC236}">
                <a16:creationId xmlns:a16="http://schemas.microsoft.com/office/drawing/2014/main" id="{865210FB-D4A9-0C98-43EC-57179BDD993C}"/>
              </a:ext>
            </a:extLst>
          </p:cNvPr>
          <p:cNvCxnSpPr>
            <a:cxnSpLocks/>
          </p:cNvCxnSpPr>
          <p:nvPr/>
        </p:nvCxnSpPr>
        <p:spPr>
          <a:xfrm flipV="1">
            <a:off x="8520614" y="4885941"/>
            <a:ext cx="0" cy="2073209"/>
          </a:xfrm>
          <a:prstGeom prst="line">
            <a:avLst/>
          </a:prstGeom>
          <a:ln w="25400">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993441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E2496C-C3CE-EA3E-0AE8-502D4AB36C77}"/>
            </a:ext>
          </a:extLst>
        </p:cNvPr>
        <p:cNvGrpSpPr/>
        <p:nvPr/>
      </p:nvGrpSpPr>
      <p:grpSpPr>
        <a:xfrm>
          <a:off x="0" y="0"/>
          <a:ext cx="0" cy="0"/>
          <a:chOff x="0" y="0"/>
          <a:chExt cx="0" cy="0"/>
        </a:xfrm>
      </p:grpSpPr>
      <p:pic>
        <p:nvPicPr>
          <p:cNvPr id="12" name="Picture 11" descr="A diagram of a brain&#10;&#10;AI-generated content may be incorrect.">
            <a:extLst>
              <a:ext uri="{FF2B5EF4-FFF2-40B4-BE49-F238E27FC236}">
                <a16:creationId xmlns:a16="http://schemas.microsoft.com/office/drawing/2014/main" id="{9DCC45A4-7F3E-5B4E-DA09-FD275BD9A8DB}"/>
              </a:ext>
            </a:extLst>
          </p:cNvPr>
          <p:cNvPicPr>
            <a:picLocks noChangeAspect="1"/>
          </p:cNvPicPr>
          <p:nvPr/>
        </p:nvPicPr>
        <p:blipFill rotWithShape="1">
          <a:blip r:embed="rId3"/>
          <a:srcRect b="5500"/>
          <a:stretch>
            <a:fillRect/>
          </a:stretch>
        </p:blipFill>
        <p:spPr>
          <a:xfrm>
            <a:off x="0" y="0"/>
            <a:ext cx="12192000" cy="6858000"/>
          </a:xfrm>
          <a:prstGeom prst="rect">
            <a:avLst/>
          </a:prstGeom>
          <a:ln w="57150">
            <a:solidFill>
              <a:srgbClr val="CCFF66"/>
            </a:solidFill>
          </a:ln>
        </p:spPr>
      </p:pic>
    </p:spTree>
    <p:extLst>
      <p:ext uri="{BB962C8B-B14F-4D97-AF65-F5344CB8AC3E}">
        <p14:creationId xmlns:p14="http://schemas.microsoft.com/office/powerpoint/2010/main" val="8146764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B14552E-7522-9090-6F2B-76778AEB45FE}"/>
              </a:ext>
            </a:extLst>
          </p:cNvPr>
          <p:cNvGrpSpPr/>
          <p:nvPr/>
        </p:nvGrpSpPr>
        <p:grpSpPr>
          <a:xfrm>
            <a:off x="8708498" y="2254705"/>
            <a:ext cx="1833909" cy="2360618"/>
            <a:chOff x="9878215" y="4377876"/>
            <a:chExt cx="1833909" cy="2360618"/>
          </a:xfrm>
        </p:grpSpPr>
        <p:pic>
          <p:nvPicPr>
            <p:cNvPr id="7" name="Picture 6">
              <a:extLst>
                <a:ext uri="{FF2B5EF4-FFF2-40B4-BE49-F238E27FC236}">
                  <a16:creationId xmlns:a16="http://schemas.microsoft.com/office/drawing/2014/main" id="{78C78215-94FA-4991-1543-42C18F7D6A63}"/>
                </a:ext>
              </a:extLst>
            </p:cNvPr>
            <p:cNvPicPr>
              <a:picLocks noChangeAspect="1"/>
            </p:cNvPicPr>
            <p:nvPr/>
          </p:nvPicPr>
          <p:blipFill>
            <a:blip r:embed="rId3"/>
            <a:stretch>
              <a:fillRect/>
            </a:stretch>
          </p:blipFill>
          <p:spPr>
            <a:xfrm>
              <a:off x="9936004" y="4962374"/>
              <a:ext cx="1776120" cy="1776120"/>
            </a:xfrm>
            <a:prstGeom prst="rect">
              <a:avLst/>
            </a:prstGeom>
          </p:spPr>
        </p:pic>
        <p:sp>
          <p:nvSpPr>
            <p:cNvPr id="8" name="TextBox 7">
              <a:extLst>
                <a:ext uri="{FF2B5EF4-FFF2-40B4-BE49-F238E27FC236}">
                  <a16:creationId xmlns:a16="http://schemas.microsoft.com/office/drawing/2014/main" id="{652B4D49-A7B9-C409-B00C-4682623B3860}"/>
                </a:ext>
              </a:extLst>
            </p:cNvPr>
            <p:cNvSpPr txBox="1"/>
            <p:nvPr/>
          </p:nvSpPr>
          <p:spPr>
            <a:xfrm>
              <a:off x="9878215" y="4377876"/>
              <a:ext cx="1776119" cy="523220"/>
            </a:xfrm>
            <a:prstGeom prst="rect">
              <a:avLst/>
            </a:prstGeom>
            <a:noFill/>
          </p:spPr>
          <p:txBody>
            <a:bodyPr wrap="square" rtlCol="0">
              <a:spAutoFit/>
            </a:bodyPr>
            <a:lstStyle/>
            <a:p>
              <a:pPr algn="ctr"/>
              <a:r>
                <a:rPr lang="en-NZ" sz="1400" dirty="0">
                  <a:solidFill>
                    <a:schemeClr val="tx2">
                      <a:lumMod val="10000"/>
                      <a:lumOff val="90000"/>
                    </a:schemeClr>
                  </a:solidFill>
                </a:rPr>
                <a:t>Get your extra resources here:</a:t>
              </a:r>
            </a:p>
          </p:txBody>
        </p:sp>
      </p:grpSp>
      <p:pic>
        <p:nvPicPr>
          <p:cNvPr id="10" name="Picture 9" descr="A blue and gold logo&#10;&#10;AI-generated content may be incorrect.">
            <a:extLst>
              <a:ext uri="{FF2B5EF4-FFF2-40B4-BE49-F238E27FC236}">
                <a16:creationId xmlns:a16="http://schemas.microsoft.com/office/drawing/2014/main" id="{4B350F01-621C-2011-7F00-F7EBD4C2B09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965" b="90000" l="9955" r="89995">
                        <a14:foregroundMark x1="33897" y1="2965" x2="34345" y2="20905"/>
                        <a14:foregroundMark x1="41215" y1="14472" x2="41215" y2="14472"/>
                        <a14:foregroundMark x1="41215" y1="14472" x2="41215" y2="14472"/>
                        <a14:foregroundMark x1="58835" y1="14472" x2="58835" y2="14472"/>
                        <a14:foregroundMark x1="58835" y1="14472" x2="58835" y2="14472"/>
                        <a14:foregroundMark x1="72524" y1="14271" x2="72524" y2="14271"/>
                        <a14:foregroundMark x1="72524" y1="14271" x2="72524" y2="14271"/>
                        <a14:foregroundMark x1="28074" y1="35628" x2="28074" y2="35628"/>
                      </a14:backgroundRemoval>
                    </a14:imgEffect>
                  </a14:imgLayer>
                </a14:imgProps>
              </a:ext>
            </a:extLst>
          </a:blip>
          <a:stretch>
            <a:fillRect/>
          </a:stretch>
        </p:blipFill>
        <p:spPr>
          <a:xfrm>
            <a:off x="10282688" y="318435"/>
            <a:ext cx="1954757" cy="1936270"/>
          </a:xfrm>
          <a:prstGeom prst="rect">
            <a:avLst/>
          </a:prstGeom>
        </p:spPr>
      </p:pic>
      <p:pic>
        <p:nvPicPr>
          <p:cNvPr id="12" name="Picture 11">
            <a:extLst>
              <a:ext uri="{FF2B5EF4-FFF2-40B4-BE49-F238E27FC236}">
                <a16:creationId xmlns:a16="http://schemas.microsoft.com/office/drawing/2014/main" id="{264637FF-E093-E195-F86A-A25DF2F31F2D}"/>
              </a:ext>
            </a:extLst>
          </p:cNvPr>
          <p:cNvPicPr>
            <a:picLocks noChangeAspect="1"/>
          </p:cNvPicPr>
          <p:nvPr/>
        </p:nvPicPr>
        <p:blipFill>
          <a:blip r:embed="rId6"/>
          <a:stretch>
            <a:fillRect/>
          </a:stretch>
        </p:blipFill>
        <p:spPr>
          <a:xfrm>
            <a:off x="515305" y="868954"/>
            <a:ext cx="7230484" cy="3600953"/>
          </a:xfrm>
          <a:prstGeom prst="rect">
            <a:avLst/>
          </a:prstGeom>
        </p:spPr>
      </p:pic>
      <p:sp>
        <p:nvSpPr>
          <p:cNvPr id="2" name="TextBox 1">
            <a:extLst>
              <a:ext uri="{FF2B5EF4-FFF2-40B4-BE49-F238E27FC236}">
                <a16:creationId xmlns:a16="http://schemas.microsoft.com/office/drawing/2014/main" id="{36E55754-33C8-1D30-7AC0-DC4AC0AD2680}"/>
              </a:ext>
            </a:extLst>
          </p:cNvPr>
          <p:cNvSpPr txBox="1"/>
          <p:nvPr/>
        </p:nvSpPr>
        <p:spPr>
          <a:xfrm>
            <a:off x="1549818" y="5769308"/>
            <a:ext cx="8371056" cy="400110"/>
          </a:xfrm>
          <a:prstGeom prst="rect">
            <a:avLst/>
          </a:prstGeom>
          <a:noFill/>
          <a:ln w="57150">
            <a:solidFill>
              <a:schemeClr val="tx2">
                <a:lumMod val="10000"/>
                <a:lumOff val="9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chemeClr val="tx2">
                    <a:lumMod val="50000"/>
                    <a:lumOff val="50000"/>
                  </a:schemeClr>
                </a:solidFill>
                <a:effectLst/>
                <a:uLnTx/>
                <a:uFillTx/>
                <a:latin typeface="Aptos Display" panose="02110004020202020204"/>
                <a:ea typeface="+mn-ea"/>
                <a:cs typeface="+mn-cs"/>
              </a:rPr>
              <a:t>Negotiation tip:</a:t>
            </a:r>
            <a:r>
              <a:rPr kumimoji="0" lang="en-US" altLang="en-US" sz="2000" b="0" i="0" u="none" strike="noStrike" kern="1200" cap="none" spc="0" normalizeH="0" baseline="0" noProof="0" dirty="0">
                <a:ln>
                  <a:noFill/>
                </a:ln>
                <a:solidFill>
                  <a:schemeClr val="tx2">
                    <a:lumMod val="50000"/>
                    <a:lumOff val="50000"/>
                  </a:schemeClr>
                </a:solidFill>
                <a:effectLst/>
                <a:uLnTx/>
                <a:uFillTx/>
                <a:latin typeface="Aptos Display" panose="02110004020202020204"/>
                <a:ea typeface="+mn-ea"/>
                <a:cs typeface="+mn-cs"/>
              </a:rPr>
              <a:t>  </a:t>
            </a:r>
            <a:r>
              <a:rPr kumimoji="0" lang="en-US" altLang="en-US" sz="2000" b="0" i="0" u="none" strike="noStrike" kern="1200" cap="none" spc="0" normalizeH="0" baseline="0" noProof="0" dirty="0">
                <a:ln>
                  <a:noFill/>
                </a:ln>
                <a:solidFill>
                  <a:srgbClr val="FFFFFF">
                    <a:lumMod val="95000"/>
                  </a:srgbClr>
                </a:solidFill>
                <a:effectLst/>
                <a:uLnTx/>
                <a:uFillTx/>
                <a:latin typeface="Aptos Display" panose="02110004020202020204"/>
                <a:ea typeface="+mn-ea"/>
                <a:cs typeface="+mn-cs"/>
              </a:rPr>
              <a:t>Look out for the boxes like this one for your Negotiation Tip!</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025537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4481C4-D6CE-FBB3-9BFD-EB01CC78D92B}"/>
            </a:ext>
          </a:extLst>
        </p:cNvPr>
        <p:cNvGrpSpPr/>
        <p:nvPr/>
      </p:nvGrpSpPr>
      <p:grpSpPr>
        <a:xfrm>
          <a:off x="0" y="0"/>
          <a:ext cx="0" cy="0"/>
          <a:chOff x="0" y="0"/>
          <a:chExt cx="0" cy="0"/>
        </a:xfrm>
      </p:grpSpPr>
      <p:sp>
        <p:nvSpPr>
          <p:cNvPr id="7" name="Oval 6">
            <a:extLst>
              <a:ext uri="{FF2B5EF4-FFF2-40B4-BE49-F238E27FC236}">
                <a16:creationId xmlns:a16="http://schemas.microsoft.com/office/drawing/2014/main" id="{3385F127-9CF1-9C59-AA50-B1F618D87751}"/>
              </a:ext>
            </a:extLst>
          </p:cNvPr>
          <p:cNvSpPr/>
          <p:nvPr/>
        </p:nvSpPr>
        <p:spPr>
          <a:xfrm>
            <a:off x="7240942" y="4477666"/>
            <a:ext cx="611193" cy="595375"/>
          </a:xfrm>
          <a:prstGeom prst="ellipse">
            <a:avLst/>
          </a:prstGeom>
          <a:solidFill>
            <a:srgbClr val="3399F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dirty="0"/>
          </a:p>
        </p:txBody>
      </p:sp>
      <p:cxnSp>
        <p:nvCxnSpPr>
          <p:cNvPr id="10" name="Straight Connector 9">
            <a:extLst>
              <a:ext uri="{FF2B5EF4-FFF2-40B4-BE49-F238E27FC236}">
                <a16:creationId xmlns:a16="http://schemas.microsoft.com/office/drawing/2014/main" id="{5ED5BDBC-6EA1-A3F8-306F-327E76448ACB}"/>
              </a:ext>
            </a:extLst>
          </p:cNvPr>
          <p:cNvCxnSpPr>
            <a:cxnSpLocks/>
          </p:cNvCxnSpPr>
          <p:nvPr/>
        </p:nvCxnSpPr>
        <p:spPr>
          <a:xfrm>
            <a:off x="7546539" y="5073041"/>
            <a:ext cx="0" cy="2571078"/>
          </a:xfrm>
          <a:prstGeom prst="line">
            <a:avLst/>
          </a:prstGeom>
          <a:ln w="25400">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CD3D71BC-9D5B-7507-2BA2-006F18B48665}"/>
              </a:ext>
            </a:extLst>
          </p:cNvPr>
          <p:cNvSpPr txBox="1"/>
          <p:nvPr/>
        </p:nvSpPr>
        <p:spPr>
          <a:xfrm>
            <a:off x="636133" y="373146"/>
            <a:ext cx="5958691" cy="1754326"/>
          </a:xfrm>
          <a:prstGeom prst="rect">
            <a:avLst/>
          </a:prstGeom>
          <a:noFill/>
        </p:spPr>
        <p:txBody>
          <a:bodyPr wrap="square" rtlCol="0">
            <a:spAutoFit/>
          </a:bodyPr>
          <a:lstStyle/>
          <a:p>
            <a:pPr algn="ctr"/>
            <a:endParaRPr lang="en-NZ" sz="1400" b="1" dirty="0">
              <a:solidFill>
                <a:schemeClr val="tx2">
                  <a:lumMod val="50000"/>
                  <a:lumOff val="50000"/>
                </a:schemeClr>
              </a:solidFill>
            </a:endParaRPr>
          </a:p>
          <a:p>
            <a:pPr algn="ctr"/>
            <a:r>
              <a:rPr lang="en-NZ" sz="1400" b="1" dirty="0">
                <a:solidFill>
                  <a:schemeClr val="tx2">
                    <a:lumMod val="25000"/>
                    <a:lumOff val="75000"/>
                  </a:schemeClr>
                </a:solidFill>
              </a:rPr>
              <a:t>BIAS 1</a:t>
            </a:r>
          </a:p>
          <a:p>
            <a:pPr algn="ctr"/>
            <a:r>
              <a:rPr lang="en-NZ" sz="3200" b="1" dirty="0">
                <a:solidFill>
                  <a:schemeClr val="bg1"/>
                </a:solidFill>
              </a:rPr>
              <a:t>THE ANCHORING BIAS</a:t>
            </a:r>
          </a:p>
          <a:p>
            <a:pPr algn="ctr"/>
            <a:r>
              <a:rPr lang="en-US" sz="1600" b="1" i="1" dirty="0">
                <a:solidFill>
                  <a:schemeClr val="tx2">
                    <a:lumMod val="25000"/>
                    <a:lumOff val="75000"/>
                  </a:schemeClr>
                </a:solidFill>
              </a:rPr>
              <a:t>When your fast brain grabs the first number and won’t let go</a:t>
            </a:r>
          </a:p>
          <a:p>
            <a:pPr algn="ctr"/>
            <a:endParaRPr lang="en-NZ" sz="3200" b="1" dirty="0">
              <a:solidFill>
                <a:schemeClr val="bg1"/>
              </a:solidFill>
            </a:endParaRPr>
          </a:p>
        </p:txBody>
      </p:sp>
      <p:cxnSp>
        <p:nvCxnSpPr>
          <p:cNvPr id="14" name="Straight Connector 13">
            <a:extLst>
              <a:ext uri="{FF2B5EF4-FFF2-40B4-BE49-F238E27FC236}">
                <a16:creationId xmlns:a16="http://schemas.microsoft.com/office/drawing/2014/main" id="{817E0940-B425-5AF9-42E6-6139AF2EBA6A}"/>
              </a:ext>
            </a:extLst>
          </p:cNvPr>
          <p:cNvCxnSpPr>
            <a:cxnSpLocks/>
          </p:cNvCxnSpPr>
          <p:nvPr/>
        </p:nvCxnSpPr>
        <p:spPr>
          <a:xfrm>
            <a:off x="0" y="4157998"/>
            <a:ext cx="805466" cy="0"/>
          </a:xfrm>
          <a:prstGeom prst="line">
            <a:avLst/>
          </a:prstGeom>
          <a:ln w="25400">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sp>
        <p:nvSpPr>
          <p:cNvPr id="22" name="Oval 21">
            <a:extLst>
              <a:ext uri="{FF2B5EF4-FFF2-40B4-BE49-F238E27FC236}">
                <a16:creationId xmlns:a16="http://schemas.microsoft.com/office/drawing/2014/main" id="{D732040A-14CA-21E1-0875-50942B82937B}"/>
              </a:ext>
            </a:extLst>
          </p:cNvPr>
          <p:cNvSpPr/>
          <p:nvPr/>
        </p:nvSpPr>
        <p:spPr>
          <a:xfrm>
            <a:off x="805466" y="3897888"/>
            <a:ext cx="611193" cy="595375"/>
          </a:xfrm>
          <a:prstGeom prst="ellipse">
            <a:avLst/>
          </a:prstGeom>
          <a:solidFill>
            <a:srgbClr val="3399F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3" name="Picture 2">
            <a:extLst>
              <a:ext uri="{FF2B5EF4-FFF2-40B4-BE49-F238E27FC236}">
                <a16:creationId xmlns:a16="http://schemas.microsoft.com/office/drawing/2014/main" id="{C3B82FC5-094B-3081-204E-DEECCEADF4EC}"/>
              </a:ext>
            </a:extLst>
          </p:cNvPr>
          <p:cNvPicPr>
            <a:picLocks noChangeAspect="1"/>
          </p:cNvPicPr>
          <p:nvPr/>
        </p:nvPicPr>
        <p:blipFill>
          <a:blip r:embed="rId3"/>
          <a:stretch>
            <a:fillRect/>
          </a:stretch>
        </p:blipFill>
        <p:spPr>
          <a:xfrm>
            <a:off x="7375350" y="373146"/>
            <a:ext cx="3658111" cy="3524742"/>
          </a:xfrm>
          <a:prstGeom prst="ellipse">
            <a:avLst/>
          </a:prstGeom>
          <a:ln>
            <a:noFill/>
          </a:ln>
          <a:effectLst>
            <a:softEdge rad="112500"/>
          </a:effectLst>
        </p:spPr>
      </p:pic>
      <p:sp>
        <p:nvSpPr>
          <p:cNvPr id="2" name="TextBox 1">
            <a:extLst>
              <a:ext uri="{FF2B5EF4-FFF2-40B4-BE49-F238E27FC236}">
                <a16:creationId xmlns:a16="http://schemas.microsoft.com/office/drawing/2014/main" id="{7FEF6265-6D20-6AE5-70FF-5A8405841FA8}"/>
              </a:ext>
            </a:extLst>
          </p:cNvPr>
          <p:cNvSpPr txBox="1"/>
          <p:nvPr/>
        </p:nvSpPr>
        <p:spPr>
          <a:xfrm>
            <a:off x="1666116" y="2005062"/>
            <a:ext cx="5958691" cy="3785652"/>
          </a:xfrm>
          <a:prstGeom prst="rect">
            <a:avLst/>
          </a:prstGeom>
          <a:noFill/>
        </p:spPr>
        <p:txBody>
          <a:bodyPr wrap="square" rtlCol="0">
            <a:spAutoFit/>
          </a:bodyPr>
          <a:lstStyle/>
          <a:p>
            <a:pPr marL="285750" indent="-285750">
              <a:buFont typeface="Arial" panose="020B0604020202020204" pitchFamily="34" charset="0"/>
              <a:buChar char="•"/>
            </a:pPr>
            <a:endParaRPr lang="en-US" sz="2000" dirty="0">
              <a:solidFill>
                <a:schemeClr val="tx2">
                  <a:lumMod val="10000"/>
                  <a:lumOff val="90000"/>
                </a:schemeClr>
              </a:solidFill>
              <a:latin typeface="+mj-lt"/>
            </a:endParaRPr>
          </a:p>
          <a:p>
            <a:pPr marL="285750" indent="-285750">
              <a:buFont typeface="Arial" panose="020B0604020202020204" pitchFamily="34" charset="0"/>
              <a:buChar char="•"/>
            </a:pPr>
            <a:r>
              <a:rPr lang="en-US" sz="2000" dirty="0">
                <a:solidFill>
                  <a:schemeClr val="tx2">
                    <a:lumMod val="10000"/>
                    <a:lumOff val="90000"/>
                  </a:schemeClr>
                </a:solidFill>
                <a:latin typeface="+mj-lt"/>
              </a:rPr>
              <a:t>The Fast Brain grabs hold of the first number presented…instantly</a:t>
            </a:r>
          </a:p>
          <a:p>
            <a:pPr marL="285750" indent="-285750">
              <a:buFont typeface="Arial" panose="020B0604020202020204" pitchFamily="34" charset="0"/>
              <a:buChar char="•"/>
            </a:pPr>
            <a:endParaRPr lang="en-US" sz="2000" dirty="0">
              <a:solidFill>
                <a:schemeClr val="tx2">
                  <a:lumMod val="10000"/>
                  <a:lumOff val="90000"/>
                </a:schemeClr>
              </a:solidFill>
              <a:latin typeface="+mj-lt"/>
            </a:endParaRPr>
          </a:p>
          <a:p>
            <a:pPr marL="285750" indent="-285750">
              <a:buFont typeface="Arial" panose="020B0604020202020204" pitchFamily="34" charset="0"/>
              <a:buChar char="•"/>
            </a:pPr>
            <a:r>
              <a:rPr lang="en-US" sz="2000" dirty="0">
                <a:solidFill>
                  <a:schemeClr val="tx2">
                    <a:lumMod val="10000"/>
                    <a:lumOff val="90000"/>
                  </a:schemeClr>
                </a:solidFill>
                <a:latin typeface="+mj-lt"/>
              </a:rPr>
              <a:t>It sticks to the brain like industrial-strength Velcro</a:t>
            </a:r>
          </a:p>
          <a:p>
            <a:pPr marL="285750" indent="-285750">
              <a:buFont typeface="Arial" panose="020B0604020202020204" pitchFamily="34" charset="0"/>
              <a:buChar char="•"/>
            </a:pPr>
            <a:endParaRPr lang="en-US" sz="2000" dirty="0">
              <a:solidFill>
                <a:schemeClr val="tx2">
                  <a:lumMod val="10000"/>
                  <a:lumOff val="90000"/>
                </a:schemeClr>
              </a:solidFill>
              <a:latin typeface="+mj-lt"/>
            </a:endParaRPr>
          </a:p>
          <a:p>
            <a:pPr marL="285750" indent="-285750">
              <a:buFont typeface="Arial" panose="020B0604020202020204" pitchFamily="34" charset="0"/>
              <a:buChar char="•"/>
            </a:pPr>
            <a:r>
              <a:rPr lang="en-US" sz="2000" dirty="0">
                <a:solidFill>
                  <a:schemeClr val="tx2">
                    <a:lumMod val="10000"/>
                    <a:lumOff val="90000"/>
                  </a:schemeClr>
                </a:solidFill>
                <a:latin typeface="+mj-lt"/>
              </a:rPr>
              <a:t>The Slow Brain tries but fails to sufficiently adjust  away from it</a:t>
            </a:r>
            <a:endParaRPr lang="en-NZ" sz="2000" dirty="0">
              <a:solidFill>
                <a:schemeClr val="tx2">
                  <a:lumMod val="10000"/>
                  <a:lumOff val="90000"/>
                </a:schemeClr>
              </a:solidFill>
              <a:latin typeface="+mj-lt"/>
            </a:endParaRPr>
          </a:p>
          <a:p>
            <a:pPr marL="285750" indent="-285750">
              <a:buFont typeface="Arial" panose="020B0604020202020204" pitchFamily="34" charset="0"/>
              <a:buChar char="•"/>
            </a:pPr>
            <a:endParaRPr lang="en-US" sz="2000" dirty="0">
              <a:solidFill>
                <a:schemeClr val="tx2">
                  <a:lumMod val="10000"/>
                  <a:lumOff val="90000"/>
                </a:schemeClr>
              </a:solidFill>
              <a:latin typeface="+mj-lt"/>
            </a:endParaRPr>
          </a:p>
          <a:p>
            <a:pPr marL="285750" indent="-285750">
              <a:buFont typeface="Arial" panose="020B0604020202020204" pitchFamily="34" charset="0"/>
              <a:buChar char="•"/>
            </a:pPr>
            <a:endParaRPr lang="en-US" sz="2000" dirty="0">
              <a:solidFill>
                <a:schemeClr val="tx2">
                  <a:lumMod val="10000"/>
                  <a:lumOff val="90000"/>
                </a:schemeClr>
              </a:solidFill>
              <a:latin typeface="+mj-lt"/>
            </a:endParaRPr>
          </a:p>
          <a:p>
            <a:pPr marL="285750" indent="-285750">
              <a:buFont typeface="Arial" panose="020B0604020202020204" pitchFamily="34" charset="0"/>
              <a:buChar char="•"/>
            </a:pPr>
            <a:endParaRPr lang="en-US" sz="2000" dirty="0">
              <a:solidFill>
                <a:schemeClr val="tx2">
                  <a:lumMod val="10000"/>
                  <a:lumOff val="90000"/>
                </a:schemeClr>
              </a:solidFill>
              <a:latin typeface="+mj-lt"/>
            </a:endParaRPr>
          </a:p>
          <a:p>
            <a:pPr marL="285750" indent="-285750">
              <a:buFont typeface="Arial" panose="020B0604020202020204" pitchFamily="34" charset="0"/>
              <a:buChar char="•"/>
            </a:pPr>
            <a:endParaRPr lang="en-NZ" sz="2000" dirty="0">
              <a:solidFill>
                <a:schemeClr val="tx2">
                  <a:lumMod val="10000"/>
                  <a:lumOff val="90000"/>
                </a:schemeClr>
              </a:solidFill>
              <a:latin typeface="+mj-lt"/>
            </a:endParaRPr>
          </a:p>
        </p:txBody>
      </p:sp>
      <p:sp>
        <p:nvSpPr>
          <p:cNvPr id="6" name="TextBox 5">
            <a:extLst>
              <a:ext uri="{FF2B5EF4-FFF2-40B4-BE49-F238E27FC236}">
                <a16:creationId xmlns:a16="http://schemas.microsoft.com/office/drawing/2014/main" id="{C9C98F22-B602-C3E4-8B7D-1B062BEDCCEB}"/>
              </a:ext>
            </a:extLst>
          </p:cNvPr>
          <p:cNvSpPr txBox="1"/>
          <p:nvPr/>
        </p:nvSpPr>
        <p:spPr>
          <a:xfrm>
            <a:off x="2609612" y="4639733"/>
            <a:ext cx="3164654" cy="369332"/>
          </a:xfrm>
          <a:prstGeom prst="rect">
            <a:avLst/>
          </a:prstGeom>
          <a:noFill/>
        </p:spPr>
        <p:txBody>
          <a:bodyPr wrap="square" rtlCol="0">
            <a:spAutoFit/>
          </a:bodyPr>
          <a:lstStyle/>
          <a:p>
            <a:endParaRPr lang="en-NZ" dirty="0"/>
          </a:p>
        </p:txBody>
      </p:sp>
    </p:spTree>
    <p:extLst>
      <p:ext uri="{BB962C8B-B14F-4D97-AF65-F5344CB8AC3E}">
        <p14:creationId xmlns:p14="http://schemas.microsoft.com/office/powerpoint/2010/main" val="35486758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3" end="3"/>
                                            </p:txEl>
                                          </p:spTgt>
                                        </p:tgtEl>
                                        <p:attrNameLst>
                                          <p:attrName>style.visibility</p:attrName>
                                        </p:attrNameLst>
                                      </p:cBhvr>
                                      <p:to>
                                        <p:strVal val="visible"/>
                                      </p:to>
                                    </p:set>
                                    <p:animEffect transition="in" filter="fade">
                                      <p:cBhvr>
                                        <p:cTn id="14" dur="1000"/>
                                        <p:tgtEl>
                                          <p:spTgt spid="2">
                                            <p:txEl>
                                              <p:pRg st="3" end="3"/>
                                            </p:txEl>
                                          </p:spTgt>
                                        </p:tgtEl>
                                      </p:cBhvr>
                                    </p:animEffect>
                                    <p:anim calcmode="lin" valueType="num">
                                      <p:cBhvr>
                                        <p:cTn id="15"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animEffect transition="in" filter="fade">
                                      <p:cBhvr>
                                        <p:cTn id="21" dur="1000"/>
                                        <p:tgtEl>
                                          <p:spTgt spid="2">
                                            <p:txEl>
                                              <p:pRg st="5" end="5"/>
                                            </p:txEl>
                                          </p:spTgt>
                                        </p:tgtEl>
                                      </p:cBhvr>
                                    </p:animEffect>
                                    <p:anim calcmode="lin" valueType="num">
                                      <p:cBhvr>
                                        <p:cTn id="22"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06A811-9D44-4319-269A-06389B47B46B}"/>
            </a:ext>
          </a:extLst>
        </p:cNvPr>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DBA7430D-1201-CAEC-E2E9-E2F2D4505C7B}"/>
              </a:ext>
            </a:extLst>
          </p:cNvPr>
          <p:cNvCxnSpPr>
            <a:cxnSpLocks/>
          </p:cNvCxnSpPr>
          <p:nvPr/>
        </p:nvCxnSpPr>
        <p:spPr>
          <a:xfrm flipV="1">
            <a:off x="11136975" y="-9495"/>
            <a:ext cx="0" cy="4535075"/>
          </a:xfrm>
          <a:prstGeom prst="line">
            <a:avLst/>
          </a:prstGeom>
          <a:ln w="25400">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sp>
        <p:nvSpPr>
          <p:cNvPr id="21" name="Oval 20">
            <a:extLst>
              <a:ext uri="{FF2B5EF4-FFF2-40B4-BE49-F238E27FC236}">
                <a16:creationId xmlns:a16="http://schemas.microsoft.com/office/drawing/2014/main" id="{AD21845B-E665-6D87-7031-68EA06A76C91}"/>
              </a:ext>
            </a:extLst>
          </p:cNvPr>
          <p:cNvSpPr/>
          <p:nvPr/>
        </p:nvSpPr>
        <p:spPr>
          <a:xfrm>
            <a:off x="10831378" y="4525580"/>
            <a:ext cx="611193" cy="595375"/>
          </a:xfrm>
          <a:prstGeom prst="ellipse">
            <a:avLst/>
          </a:prstGeom>
          <a:solidFill>
            <a:srgbClr val="339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dirty="0">
              <a:solidFill>
                <a:srgbClr val="3399FF"/>
              </a:solidFill>
            </a:endParaRPr>
          </a:p>
        </p:txBody>
      </p:sp>
      <p:cxnSp>
        <p:nvCxnSpPr>
          <p:cNvPr id="7" name="Straight Connector 6">
            <a:extLst>
              <a:ext uri="{FF2B5EF4-FFF2-40B4-BE49-F238E27FC236}">
                <a16:creationId xmlns:a16="http://schemas.microsoft.com/office/drawing/2014/main" id="{1F5EDDFA-3B4F-2C15-A5EB-BABB38A74D01}"/>
              </a:ext>
            </a:extLst>
          </p:cNvPr>
          <p:cNvCxnSpPr>
            <a:cxnSpLocks/>
          </p:cNvCxnSpPr>
          <p:nvPr/>
        </p:nvCxnSpPr>
        <p:spPr>
          <a:xfrm flipV="1">
            <a:off x="11143500" y="5120955"/>
            <a:ext cx="0" cy="1737045"/>
          </a:xfrm>
          <a:prstGeom prst="line">
            <a:avLst/>
          </a:prstGeom>
          <a:ln w="25400">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51E4DBAA-2EFD-C14B-D11B-A353B15C9C02}"/>
              </a:ext>
            </a:extLst>
          </p:cNvPr>
          <p:cNvSpPr txBox="1"/>
          <p:nvPr/>
        </p:nvSpPr>
        <p:spPr>
          <a:xfrm>
            <a:off x="875167" y="2311874"/>
            <a:ext cx="10336181" cy="2062103"/>
          </a:xfrm>
          <a:prstGeom prst="rect">
            <a:avLst/>
          </a:prstGeom>
          <a:noFill/>
        </p:spPr>
        <p:txBody>
          <a:bodyPr wrap="square" rtlCol="0">
            <a:spAutoFit/>
          </a:bodyPr>
          <a:lstStyle/>
          <a:p>
            <a:r>
              <a:rPr lang="en-NZ" sz="3200" dirty="0">
                <a:solidFill>
                  <a:srgbClr val="3399FF"/>
                </a:solidFill>
              </a:rPr>
              <a:t>The power of the first number…</a:t>
            </a:r>
          </a:p>
          <a:p>
            <a:endParaRPr lang="en-NZ" sz="3200" dirty="0">
              <a:solidFill>
                <a:srgbClr val="3399FF"/>
              </a:solidFill>
            </a:endParaRPr>
          </a:p>
          <a:p>
            <a:endParaRPr lang="en-NZ" sz="3200" dirty="0">
              <a:solidFill>
                <a:srgbClr val="3399FF"/>
              </a:solidFill>
            </a:endParaRPr>
          </a:p>
          <a:p>
            <a:endParaRPr lang="en-NZ" sz="3200" dirty="0">
              <a:solidFill>
                <a:srgbClr val="3399FF"/>
              </a:solidFill>
            </a:endParaRPr>
          </a:p>
        </p:txBody>
      </p:sp>
      <p:sp>
        <p:nvSpPr>
          <p:cNvPr id="23" name="TextBox 22">
            <a:extLst>
              <a:ext uri="{FF2B5EF4-FFF2-40B4-BE49-F238E27FC236}">
                <a16:creationId xmlns:a16="http://schemas.microsoft.com/office/drawing/2014/main" id="{27142B62-A950-4933-D783-C4D887BCC390}"/>
              </a:ext>
            </a:extLst>
          </p:cNvPr>
          <p:cNvSpPr txBox="1"/>
          <p:nvPr/>
        </p:nvSpPr>
        <p:spPr>
          <a:xfrm>
            <a:off x="980652" y="3127307"/>
            <a:ext cx="8828613" cy="1938992"/>
          </a:xfrm>
          <a:prstGeom prst="rect">
            <a:avLst/>
          </a:prstGeom>
          <a:noFill/>
        </p:spPr>
        <p:txBody>
          <a:bodyPr wrap="square">
            <a:spAutoFit/>
          </a:bodyPr>
          <a:lstStyle/>
          <a:p>
            <a:r>
              <a:rPr lang="en-US" sz="2000" b="1" dirty="0">
                <a:solidFill>
                  <a:schemeClr val="bg1">
                    <a:lumMod val="95000"/>
                  </a:schemeClr>
                </a:solidFill>
                <a:latin typeface="Aptos Display" panose="020B0004020202020204" pitchFamily="34" charset="0"/>
              </a:rPr>
              <a:t>First Offers - </a:t>
            </a:r>
            <a:r>
              <a:rPr lang="en-US" sz="2000" b="1" dirty="0">
                <a:solidFill>
                  <a:srgbClr val="FF0000"/>
                </a:solidFill>
                <a:latin typeface="Aptos Display" panose="020B0004020202020204" pitchFamily="34" charset="0"/>
              </a:rPr>
              <a:t>80%</a:t>
            </a:r>
            <a:r>
              <a:rPr lang="en-US" sz="2000" dirty="0">
                <a:solidFill>
                  <a:srgbClr val="FF0000"/>
                </a:solidFill>
                <a:latin typeface="Aptos Display" panose="020B0004020202020204" pitchFamily="34" charset="0"/>
              </a:rPr>
              <a:t> </a:t>
            </a:r>
            <a:r>
              <a:rPr lang="en-US" sz="2000" dirty="0">
                <a:solidFill>
                  <a:schemeClr val="bg1">
                    <a:lumMod val="95000"/>
                  </a:schemeClr>
                </a:solidFill>
                <a:latin typeface="Aptos Display" panose="020B0004020202020204" pitchFamily="34" charset="0"/>
              </a:rPr>
              <a:t>more impact than  later counter-offers</a:t>
            </a:r>
            <a:br>
              <a:rPr lang="en-US" sz="2000" dirty="0">
                <a:solidFill>
                  <a:schemeClr val="bg1">
                    <a:lumMod val="95000"/>
                  </a:schemeClr>
                </a:solidFill>
                <a:latin typeface="Aptos Display" panose="020B0004020202020204" pitchFamily="34" charset="0"/>
              </a:rPr>
            </a:br>
            <a:endParaRPr lang="en-US" sz="2000" dirty="0">
              <a:solidFill>
                <a:schemeClr val="bg1">
                  <a:lumMod val="95000"/>
                </a:schemeClr>
              </a:solidFill>
              <a:latin typeface="Aptos Display" panose="020B0004020202020204" pitchFamily="34" charset="0"/>
            </a:endParaRPr>
          </a:p>
          <a:p>
            <a:r>
              <a:rPr lang="en-US" sz="2000" b="1" dirty="0">
                <a:solidFill>
                  <a:schemeClr val="bg1">
                    <a:lumMod val="95000"/>
                  </a:schemeClr>
                </a:solidFill>
                <a:latin typeface="Aptos Display" panose="020B0004020202020204" pitchFamily="34" charset="0"/>
              </a:rPr>
              <a:t>Set First – </a:t>
            </a:r>
            <a:r>
              <a:rPr lang="en-US" sz="2000" b="1" dirty="0">
                <a:solidFill>
                  <a:srgbClr val="FF0000"/>
                </a:solidFill>
                <a:latin typeface="Aptos Display" panose="020B0004020202020204" pitchFamily="34" charset="0"/>
              </a:rPr>
              <a:t>4x </a:t>
            </a:r>
            <a:r>
              <a:rPr lang="en-US" sz="2000" dirty="0">
                <a:solidFill>
                  <a:schemeClr val="bg1">
                    <a:lumMod val="95000"/>
                  </a:schemeClr>
                </a:solidFill>
                <a:latin typeface="Aptos Display" panose="020B0004020202020204" pitchFamily="34" charset="0"/>
              </a:rPr>
              <a:t>more likely to hit your target</a:t>
            </a:r>
            <a:br>
              <a:rPr lang="en-US" sz="2000" dirty="0">
                <a:solidFill>
                  <a:schemeClr val="bg1">
                    <a:lumMod val="95000"/>
                  </a:schemeClr>
                </a:solidFill>
                <a:latin typeface="Aptos Display" panose="020B0004020202020204" pitchFamily="34" charset="0"/>
              </a:rPr>
            </a:br>
            <a:endParaRPr lang="en-US" sz="2000" dirty="0">
              <a:solidFill>
                <a:schemeClr val="bg1">
                  <a:lumMod val="95000"/>
                </a:schemeClr>
              </a:solidFill>
              <a:latin typeface="Aptos Display" panose="020B0004020202020204" pitchFamily="34" charset="0"/>
            </a:endParaRPr>
          </a:p>
          <a:p>
            <a:r>
              <a:rPr lang="en-US" sz="2000" b="1" dirty="0">
                <a:solidFill>
                  <a:srgbClr val="FF0000"/>
                </a:solidFill>
                <a:latin typeface="Aptos Display" panose="020B0004020202020204" pitchFamily="34" charset="0"/>
              </a:rPr>
              <a:t>0%</a:t>
            </a:r>
            <a:r>
              <a:rPr lang="en-US" sz="2000" dirty="0">
                <a:solidFill>
                  <a:srgbClr val="FF0000"/>
                </a:solidFill>
                <a:latin typeface="Aptos Display" panose="020B0004020202020204" pitchFamily="34" charset="0"/>
              </a:rPr>
              <a:t> </a:t>
            </a:r>
            <a:r>
              <a:rPr lang="en-US" sz="2000" dirty="0">
                <a:solidFill>
                  <a:schemeClr val="bg1">
                    <a:lumMod val="95000"/>
                  </a:schemeClr>
                </a:solidFill>
                <a:latin typeface="Aptos Display" panose="020B0004020202020204" pitchFamily="34" charset="0"/>
              </a:rPr>
              <a:t>correlation between the amount of  experience and your resistance to anchoring bias</a:t>
            </a:r>
            <a:endParaRPr lang="en-NZ" sz="2000" dirty="0">
              <a:solidFill>
                <a:srgbClr val="3399FF"/>
              </a:solidFill>
              <a:latin typeface="Aptos Display" panose="020B0004020202020204" pitchFamily="34" charset="0"/>
            </a:endParaRPr>
          </a:p>
        </p:txBody>
      </p:sp>
      <p:sp>
        <p:nvSpPr>
          <p:cNvPr id="2" name="TextBox 1">
            <a:extLst>
              <a:ext uri="{FF2B5EF4-FFF2-40B4-BE49-F238E27FC236}">
                <a16:creationId xmlns:a16="http://schemas.microsoft.com/office/drawing/2014/main" id="{53E8FB9C-BE56-FAC0-D75E-CBBA05578DF5}"/>
              </a:ext>
            </a:extLst>
          </p:cNvPr>
          <p:cNvSpPr txBox="1"/>
          <p:nvPr/>
        </p:nvSpPr>
        <p:spPr>
          <a:xfrm>
            <a:off x="0" y="0"/>
            <a:ext cx="5046352" cy="2000548"/>
          </a:xfrm>
          <a:prstGeom prst="rect">
            <a:avLst/>
          </a:prstGeom>
          <a:noFill/>
        </p:spPr>
        <p:txBody>
          <a:bodyPr wrap="square" rtlCol="0">
            <a:spAutoFit/>
          </a:bodyPr>
          <a:lstStyle/>
          <a:p>
            <a:pPr algn="ctr"/>
            <a:endParaRPr lang="en-NZ" sz="1400" b="1" dirty="0">
              <a:solidFill>
                <a:schemeClr val="tx2">
                  <a:lumMod val="25000"/>
                  <a:lumOff val="75000"/>
                </a:schemeClr>
              </a:solidFill>
            </a:endParaRPr>
          </a:p>
          <a:p>
            <a:pPr algn="ctr"/>
            <a:r>
              <a:rPr lang="en-NZ" sz="1400" b="1" dirty="0">
                <a:solidFill>
                  <a:schemeClr val="tx2">
                    <a:lumMod val="25000"/>
                    <a:lumOff val="75000"/>
                  </a:schemeClr>
                </a:solidFill>
              </a:rPr>
              <a:t>BIAS 1</a:t>
            </a:r>
          </a:p>
          <a:p>
            <a:pPr algn="ctr"/>
            <a:r>
              <a:rPr lang="en-NZ" sz="3200" b="1" dirty="0">
                <a:solidFill>
                  <a:schemeClr val="bg1"/>
                </a:solidFill>
              </a:rPr>
              <a:t>THE ANCHORING BIAS</a:t>
            </a:r>
          </a:p>
          <a:p>
            <a:pPr algn="ctr"/>
            <a:r>
              <a:rPr lang="en-US" sz="1600" b="1" i="1" dirty="0">
                <a:solidFill>
                  <a:schemeClr val="tx2">
                    <a:lumMod val="25000"/>
                    <a:lumOff val="75000"/>
                  </a:schemeClr>
                </a:solidFill>
              </a:rPr>
              <a:t>When your fast brain grabs the first number and won’t let go</a:t>
            </a:r>
          </a:p>
          <a:p>
            <a:pPr algn="ctr"/>
            <a:endParaRPr lang="en-NZ" sz="3200" b="1" dirty="0">
              <a:solidFill>
                <a:schemeClr val="bg1"/>
              </a:solidFill>
            </a:endParaRPr>
          </a:p>
        </p:txBody>
      </p:sp>
    </p:spTree>
    <p:extLst>
      <p:ext uri="{BB962C8B-B14F-4D97-AF65-F5344CB8AC3E}">
        <p14:creationId xmlns:p14="http://schemas.microsoft.com/office/powerpoint/2010/main" val="17825764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2446D2-FD83-D776-107A-21B31E55D39F}"/>
            </a:ext>
          </a:extLst>
        </p:cNvPr>
        <p:cNvGrpSpPr/>
        <p:nvPr/>
      </p:nvGrpSpPr>
      <p:grpSpPr>
        <a:xfrm>
          <a:off x="0" y="0"/>
          <a:ext cx="0" cy="0"/>
          <a:chOff x="0" y="0"/>
          <a:chExt cx="0" cy="0"/>
        </a:xfrm>
      </p:grpSpPr>
      <p:sp>
        <p:nvSpPr>
          <p:cNvPr id="7" name="Oval 6">
            <a:extLst>
              <a:ext uri="{FF2B5EF4-FFF2-40B4-BE49-F238E27FC236}">
                <a16:creationId xmlns:a16="http://schemas.microsoft.com/office/drawing/2014/main" id="{7446F259-9921-42CD-7DD3-89CB1C7A3EEA}"/>
              </a:ext>
            </a:extLst>
          </p:cNvPr>
          <p:cNvSpPr/>
          <p:nvPr/>
        </p:nvSpPr>
        <p:spPr>
          <a:xfrm rot="3321382">
            <a:off x="8122162" y="1376269"/>
            <a:ext cx="611193" cy="595375"/>
          </a:xfrm>
          <a:prstGeom prst="ellipse">
            <a:avLst/>
          </a:prstGeom>
          <a:solidFill>
            <a:srgbClr val="339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dirty="0">
              <a:ln>
                <a:noFill/>
              </a:ln>
              <a:solidFill>
                <a:srgbClr val="3399FF"/>
              </a:solidFill>
              <a:effectLst/>
              <a:uLnTx/>
              <a:uFillTx/>
              <a:latin typeface="Aptos" panose="02110004020202020204"/>
              <a:ea typeface="+mn-ea"/>
              <a:cs typeface="+mn-cs"/>
            </a:endParaRPr>
          </a:p>
        </p:txBody>
      </p:sp>
      <p:cxnSp>
        <p:nvCxnSpPr>
          <p:cNvPr id="9" name="Straight Connector 8">
            <a:extLst>
              <a:ext uri="{FF2B5EF4-FFF2-40B4-BE49-F238E27FC236}">
                <a16:creationId xmlns:a16="http://schemas.microsoft.com/office/drawing/2014/main" id="{B8E73993-7B42-1AD8-5903-43752CF9E273}"/>
              </a:ext>
            </a:extLst>
          </p:cNvPr>
          <p:cNvCxnSpPr>
            <a:cxnSpLocks/>
            <a:endCxn id="7" idx="6"/>
          </p:cNvCxnSpPr>
          <p:nvPr/>
        </p:nvCxnSpPr>
        <p:spPr>
          <a:xfrm flipH="1" flipV="1">
            <a:off x="8601481" y="1925372"/>
            <a:ext cx="3666719" cy="5037403"/>
          </a:xfrm>
          <a:prstGeom prst="line">
            <a:avLst/>
          </a:prstGeom>
          <a:ln w="25400">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250AD29D-DA8C-E4B3-EE92-979691841B05}"/>
              </a:ext>
            </a:extLst>
          </p:cNvPr>
          <p:cNvCxnSpPr>
            <a:cxnSpLocks/>
          </p:cNvCxnSpPr>
          <p:nvPr/>
        </p:nvCxnSpPr>
        <p:spPr>
          <a:xfrm>
            <a:off x="8715375" y="1673958"/>
            <a:ext cx="3476625" cy="0"/>
          </a:xfrm>
          <a:prstGeom prst="line">
            <a:avLst/>
          </a:prstGeom>
          <a:ln w="25400">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21A7EC34-8C6C-FDAE-ECA5-75DC6E13191E}"/>
              </a:ext>
            </a:extLst>
          </p:cNvPr>
          <p:cNvSpPr txBox="1"/>
          <p:nvPr/>
        </p:nvSpPr>
        <p:spPr>
          <a:xfrm>
            <a:off x="8506637" y="783931"/>
            <a:ext cx="366671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srgbClr val="FFFFFF">
                    <a:lumMod val="95000"/>
                  </a:srgbClr>
                </a:solidFill>
                <a:effectLst/>
                <a:uLnTx/>
                <a:uFillTx/>
                <a:latin typeface="Aptos Display" panose="02110004020202020204"/>
                <a:ea typeface="+mn-ea"/>
                <a:cs typeface="+mn-cs"/>
              </a:rPr>
              <a:t>Study [Englisch &amp; </a:t>
            </a:r>
            <a:r>
              <a:rPr kumimoji="0" lang="en-NZ" sz="1800" b="0" i="0" u="none" strike="noStrike" kern="1200" cap="none" spc="0" normalizeH="0" baseline="0" noProof="0" dirty="0" err="1">
                <a:ln>
                  <a:noFill/>
                </a:ln>
                <a:solidFill>
                  <a:srgbClr val="FFFFFF">
                    <a:lumMod val="95000"/>
                  </a:srgbClr>
                </a:solidFill>
                <a:effectLst/>
                <a:uLnTx/>
                <a:uFillTx/>
                <a:latin typeface="Aptos Display" panose="02110004020202020204"/>
                <a:ea typeface="+mn-ea"/>
                <a:cs typeface="+mn-cs"/>
              </a:rPr>
              <a:t>Mussweiler</a:t>
            </a:r>
            <a:r>
              <a:rPr kumimoji="0" lang="en-NZ" sz="1800" b="0" i="0" u="none" strike="noStrike" kern="1200" cap="none" spc="0" normalizeH="0" baseline="0" noProof="0" dirty="0">
                <a:ln>
                  <a:noFill/>
                </a:ln>
                <a:solidFill>
                  <a:srgbClr val="FFFFFF">
                    <a:lumMod val="95000"/>
                  </a:srgbClr>
                </a:solidFill>
                <a:effectLst/>
                <a:uLnTx/>
                <a:uFillTx/>
                <a:latin typeface="Aptos Display" panose="02110004020202020204"/>
                <a:ea typeface="+mn-ea"/>
                <a:cs typeface="+mn-cs"/>
              </a:rPr>
              <a:t>, 2001]</a:t>
            </a:r>
          </a:p>
        </p:txBody>
      </p:sp>
      <p:sp>
        <p:nvSpPr>
          <p:cNvPr id="28" name="TextBox 27">
            <a:extLst>
              <a:ext uri="{FF2B5EF4-FFF2-40B4-BE49-F238E27FC236}">
                <a16:creationId xmlns:a16="http://schemas.microsoft.com/office/drawing/2014/main" id="{46C0067B-4615-CDB7-95DB-EF33B2135101}"/>
              </a:ext>
            </a:extLst>
          </p:cNvPr>
          <p:cNvSpPr txBox="1"/>
          <p:nvPr/>
        </p:nvSpPr>
        <p:spPr>
          <a:xfrm>
            <a:off x="6347014" y="3891380"/>
            <a:ext cx="421938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srgbClr val="FFFFFF">
                    <a:lumMod val="95000"/>
                  </a:srgbClr>
                </a:solidFill>
                <a:effectLst/>
                <a:uLnTx/>
                <a:uFillTx/>
                <a:latin typeface="Aptos" panose="02110004020202020204"/>
                <a:ea typeface="+mn-ea"/>
                <a:cs typeface="+mn-cs"/>
              </a:rPr>
              <a:t>Rolled a 3, sentenced 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srgbClr val="FF0000"/>
                </a:solidFill>
                <a:effectLst/>
                <a:uLnTx/>
                <a:uFillTx/>
                <a:latin typeface="Aptos" panose="02110004020202020204"/>
                <a:ea typeface="+mn-ea"/>
                <a:cs typeface="+mn-cs"/>
              </a:rPr>
              <a:t>5 months</a:t>
            </a:r>
            <a:endParaRPr kumimoji="0" lang="en-NZ" sz="1800" b="0" i="0" u="none" strike="noStrike" kern="1200" cap="none" spc="0" normalizeH="0" baseline="0" noProof="0" dirty="0">
              <a:ln>
                <a:noFill/>
              </a:ln>
              <a:solidFill>
                <a:srgbClr val="FFFFFF">
                  <a:lumMod val="95000"/>
                </a:srgbClr>
              </a:solidFill>
              <a:effectLst/>
              <a:uLnTx/>
              <a:uFillTx/>
              <a:latin typeface="Aptos" panose="02110004020202020204"/>
              <a:ea typeface="+mn-ea"/>
              <a:cs typeface="+mn-cs"/>
            </a:endParaRPr>
          </a:p>
        </p:txBody>
      </p:sp>
      <p:sp>
        <p:nvSpPr>
          <p:cNvPr id="29" name="Rectangle 28">
            <a:extLst>
              <a:ext uri="{FF2B5EF4-FFF2-40B4-BE49-F238E27FC236}">
                <a16:creationId xmlns:a16="http://schemas.microsoft.com/office/drawing/2014/main" id="{4FB39FF7-706B-2244-7C8E-181F0368BD8D}"/>
              </a:ext>
            </a:extLst>
          </p:cNvPr>
          <p:cNvSpPr/>
          <p:nvPr/>
        </p:nvSpPr>
        <p:spPr>
          <a:xfrm>
            <a:off x="466725" y="609600"/>
            <a:ext cx="2752725" cy="643714"/>
          </a:xfrm>
          <a:prstGeom prst="rect">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30" name="Rectangle 29">
            <a:extLst>
              <a:ext uri="{FF2B5EF4-FFF2-40B4-BE49-F238E27FC236}">
                <a16:creationId xmlns:a16="http://schemas.microsoft.com/office/drawing/2014/main" id="{41CBC9F5-9AC5-287B-9947-94AF3997631A}"/>
              </a:ext>
            </a:extLst>
          </p:cNvPr>
          <p:cNvSpPr/>
          <p:nvPr/>
        </p:nvSpPr>
        <p:spPr>
          <a:xfrm>
            <a:off x="386318" y="1153263"/>
            <a:ext cx="775732" cy="520695"/>
          </a:xfrm>
          <a:prstGeom prst="rect">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43" name="TextBox 42">
            <a:extLst>
              <a:ext uri="{FF2B5EF4-FFF2-40B4-BE49-F238E27FC236}">
                <a16:creationId xmlns:a16="http://schemas.microsoft.com/office/drawing/2014/main" id="{1E276BD7-F40D-5084-8A42-6AC8924787B5}"/>
              </a:ext>
            </a:extLst>
          </p:cNvPr>
          <p:cNvSpPr txBox="1"/>
          <p:nvPr/>
        </p:nvSpPr>
        <p:spPr>
          <a:xfrm>
            <a:off x="1162050" y="5774214"/>
            <a:ext cx="462276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lumMod val="95000"/>
                  </a:srgbClr>
                </a:solidFill>
                <a:effectLst/>
                <a:uLnTx/>
                <a:uFillTx/>
                <a:latin typeface="Aptos Display" panose="02110004020202020204"/>
                <a:ea typeface="+mn-ea"/>
                <a:cs typeface="+mn-cs"/>
              </a:rPr>
              <a:t>How long will I sentence someone after rolling a dice?</a:t>
            </a:r>
            <a:endParaRPr kumimoji="0" lang="en-NZ" sz="2000" b="1" i="0" u="none" strike="noStrike" kern="1200" cap="none" spc="0" normalizeH="0" baseline="0" noProof="0" dirty="0">
              <a:ln>
                <a:noFill/>
              </a:ln>
              <a:solidFill>
                <a:srgbClr val="FFFFFF">
                  <a:lumMod val="95000"/>
                </a:srgbClr>
              </a:solidFill>
              <a:effectLst/>
              <a:uLnTx/>
              <a:uFillTx/>
              <a:latin typeface="Aptos Display" panose="02110004020202020204"/>
              <a:ea typeface="+mn-ea"/>
              <a:cs typeface="+mn-cs"/>
            </a:endParaRPr>
          </a:p>
        </p:txBody>
      </p:sp>
      <p:pic>
        <p:nvPicPr>
          <p:cNvPr id="31" name="Graphic 30" descr="Anchor with solid fill">
            <a:extLst>
              <a:ext uri="{FF2B5EF4-FFF2-40B4-BE49-F238E27FC236}">
                <a16:creationId xmlns:a16="http://schemas.microsoft.com/office/drawing/2014/main" id="{C506E653-2EF1-AEFD-7914-6BEDACE22F8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47485" y="2787205"/>
            <a:ext cx="914400" cy="914400"/>
          </a:xfrm>
          <a:prstGeom prst="rect">
            <a:avLst/>
          </a:prstGeom>
        </p:spPr>
      </p:pic>
      <p:pic>
        <p:nvPicPr>
          <p:cNvPr id="3" name="Picture 2">
            <a:extLst>
              <a:ext uri="{FF2B5EF4-FFF2-40B4-BE49-F238E27FC236}">
                <a16:creationId xmlns:a16="http://schemas.microsoft.com/office/drawing/2014/main" id="{A322EE2D-9EC7-05C8-1C32-AED829223A34}"/>
              </a:ext>
            </a:extLst>
          </p:cNvPr>
          <p:cNvPicPr>
            <a:picLocks noChangeAspect="1"/>
          </p:cNvPicPr>
          <p:nvPr/>
        </p:nvPicPr>
        <p:blipFill>
          <a:blip r:embed="rId5"/>
          <a:stretch>
            <a:fillRect/>
          </a:stretch>
        </p:blipFill>
        <p:spPr>
          <a:xfrm>
            <a:off x="2422074" y="2974839"/>
            <a:ext cx="2622442" cy="265538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4" name="Picture 3" descr="Floating pair of dice">
            <a:extLst>
              <a:ext uri="{FF2B5EF4-FFF2-40B4-BE49-F238E27FC236}">
                <a16:creationId xmlns:a16="http://schemas.microsoft.com/office/drawing/2014/main" id="{4CF52615-8AD8-5691-3600-D483B88D419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rot="19687673">
            <a:off x="1103157" y="1606430"/>
            <a:ext cx="2007435" cy="2007435"/>
          </a:xfrm>
          <a:prstGeom prst="rect">
            <a:avLst/>
          </a:prstGeom>
        </p:spPr>
      </p:pic>
      <p:sp>
        <p:nvSpPr>
          <p:cNvPr id="8" name="TextBox 7">
            <a:extLst>
              <a:ext uri="{FF2B5EF4-FFF2-40B4-BE49-F238E27FC236}">
                <a16:creationId xmlns:a16="http://schemas.microsoft.com/office/drawing/2014/main" id="{7C8B0400-D4D1-FDF8-970D-62E273924D26}"/>
              </a:ext>
            </a:extLst>
          </p:cNvPr>
          <p:cNvSpPr txBox="1"/>
          <p:nvPr/>
        </p:nvSpPr>
        <p:spPr>
          <a:xfrm>
            <a:off x="86475" y="-20876"/>
            <a:ext cx="5046352" cy="2000548"/>
          </a:xfrm>
          <a:prstGeom prst="rect">
            <a:avLst/>
          </a:prstGeom>
          <a:noFill/>
        </p:spPr>
        <p:txBody>
          <a:bodyPr wrap="square" rtlCol="0">
            <a:spAutoFit/>
          </a:bodyPr>
          <a:lstStyle/>
          <a:p>
            <a:pPr algn="ctr"/>
            <a:endParaRPr lang="en-NZ" sz="1400" b="1" dirty="0">
              <a:solidFill>
                <a:schemeClr val="tx2">
                  <a:lumMod val="25000"/>
                  <a:lumOff val="75000"/>
                </a:schemeClr>
              </a:solidFill>
            </a:endParaRPr>
          </a:p>
          <a:p>
            <a:pPr algn="ctr"/>
            <a:r>
              <a:rPr lang="en-NZ" sz="1400" b="1" dirty="0">
                <a:solidFill>
                  <a:schemeClr val="tx2">
                    <a:lumMod val="25000"/>
                    <a:lumOff val="75000"/>
                  </a:schemeClr>
                </a:solidFill>
              </a:rPr>
              <a:t>BIAS 1</a:t>
            </a:r>
          </a:p>
          <a:p>
            <a:pPr algn="ctr"/>
            <a:r>
              <a:rPr lang="en-NZ" sz="3200" b="1" dirty="0">
                <a:solidFill>
                  <a:schemeClr val="bg1"/>
                </a:solidFill>
              </a:rPr>
              <a:t>THE ANCHORING BIAS</a:t>
            </a:r>
          </a:p>
          <a:p>
            <a:pPr algn="ctr"/>
            <a:r>
              <a:rPr lang="en-NZ" sz="1600" b="1" i="1" dirty="0">
                <a:solidFill>
                  <a:schemeClr val="tx2">
                    <a:lumMod val="25000"/>
                    <a:lumOff val="75000"/>
                  </a:schemeClr>
                </a:solidFill>
              </a:rPr>
              <a:t>The first number is industrial-strength Velcro</a:t>
            </a:r>
          </a:p>
          <a:p>
            <a:pPr algn="ctr"/>
            <a:endParaRPr lang="en-US" sz="1600" b="1" i="1" dirty="0">
              <a:solidFill>
                <a:schemeClr val="tx2">
                  <a:lumMod val="25000"/>
                  <a:lumOff val="75000"/>
                </a:schemeClr>
              </a:solidFill>
            </a:endParaRPr>
          </a:p>
          <a:p>
            <a:pPr algn="ctr"/>
            <a:endParaRPr lang="en-NZ" sz="3200" b="1" dirty="0">
              <a:solidFill>
                <a:schemeClr val="bg1"/>
              </a:solidFill>
            </a:endParaRPr>
          </a:p>
        </p:txBody>
      </p:sp>
      <p:sp>
        <p:nvSpPr>
          <p:cNvPr id="5" name="TextBox 4">
            <a:extLst>
              <a:ext uri="{FF2B5EF4-FFF2-40B4-BE49-F238E27FC236}">
                <a16:creationId xmlns:a16="http://schemas.microsoft.com/office/drawing/2014/main" id="{24768EC1-B4D8-5078-59A1-16045111554E}"/>
              </a:ext>
            </a:extLst>
          </p:cNvPr>
          <p:cNvSpPr txBox="1"/>
          <p:nvPr/>
        </p:nvSpPr>
        <p:spPr>
          <a:xfrm>
            <a:off x="6347014" y="4563438"/>
            <a:ext cx="613880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srgbClr val="FFFFFF">
                    <a:lumMod val="95000"/>
                  </a:srgbClr>
                </a:solidFill>
                <a:effectLst/>
                <a:uLnTx/>
                <a:uFillTx/>
                <a:latin typeface="Aptos" panose="02110004020202020204"/>
                <a:ea typeface="+mn-ea"/>
                <a:cs typeface="+mn-cs"/>
              </a:rPr>
              <a:t>Rolled a 9, sentenced 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srgbClr val="FF0000"/>
                </a:solidFill>
                <a:effectLst/>
                <a:uLnTx/>
                <a:uFillTx/>
                <a:latin typeface="Aptos" panose="02110004020202020204"/>
                <a:ea typeface="+mn-ea"/>
                <a:cs typeface="+mn-cs"/>
              </a:rPr>
              <a:t>8 months</a:t>
            </a:r>
          </a:p>
        </p:txBody>
      </p:sp>
      <p:sp>
        <p:nvSpPr>
          <p:cNvPr id="11" name="TextBox 10">
            <a:extLst>
              <a:ext uri="{FF2B5EF4-FFF2-40B4-BE49-F238E27FC236}">
                <a16:creationId xmlns:a16="http://schemas.microsoft.com/office/drawing/2014/main" id="{4BFC7C6D-D1EC-4E51-68D5-3AA4176C090D}"/>
              </a:ext>
            </a:extLst>
          </p:cNvPr>
          <p:cNvSpPr txBox="1"/>
          <p:nvPr/>
        </p:nvSpPr>
        <p:spPr>
          <a:xfrm>
            <a:off x="6347014" y="5004521"/>
            <a:ext cx="624155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dirty="0">
              <a:ln>
                <a:noFill/>
              </a:ln>
              <a:solidFill>
                <a:srgbClr val="FFFFFF">
                  <a:lumMod val="95000"/>
                </a:srgbClr>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srgbClr val="FFFFFF">
                    <a:lumMod val="95000"/>
                  </a:srgbClr>
                </a:solidFill>
                <a:effectLst/>
                <a:uLnTx/>
                <a:uFillTx/>
                <a:latin typeface="Aptos" panose="02110004020202020204"/>
                <a:ea typeface="+mn-ea"/>
                <a:cs typeface="+mn-cs"/>
              </a:rPr>
              <a:t>Same case,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srgbClr val="FF0000"/>
                </a:solidFill>
                <a:effectLst/>
                <a:uLnTx/>
                <a:uFillTx/>
                <a:latin typeface="Aptos" panose="02110004020202020204"/>
                <a:ea typeface="+mn-ea"/>
                <a:cs typeface="+mn-cs"/>
              </a:rPr>
              <a:t>60%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srgbClr val="FFFFFF">
                    <a:lumMod val="95000"/>
                  </a:srgbClr>
                </a:solidFill>
                <a:effectLst/>
                <a:uLnTx/>
                <a:uFillTx/>
                <a:latin typeface="Aptos" panose="02110004020202020204"/>
                <a:ea typeface="+mn-ea"/>
                <a:cs typeface="+mn-cs"/>
              </a:rPr>
              <a:t>longer sentences… on</a:t>
            </a:r>
            <a:r>
              <a:rPr kumimoji="0" lang="en-NZ" sz="1800" b="0" i="0" u="none" strike="noStrike" kern="1200" cap="none" spc="0" normalizeH="0" noProof="0" dirty="0">
                <a:ln>
                  <a:noFill/>
                </a:ln>
                <a:solidFill>
                  <a:srgbClr val="FFFFFF">
                    <a:lumMod val="95000"/>
                  </a:srgbClr>
                </a:solidFill>
                <a:effectLst/>
                <a:uLnTx/>
                <a:uFillTx/>
                <a:latin typeface="Aptos" panose="02110004020202020204"/>
                <a:ea typeface="+mn-ea"/>
                <a:cs typeface="+mn-cs"/>
              </a:rPr>
              <a:t> the </a:t>
            </a:r>
            <a:r>
              <a:rPr kumimoji="0" lang="en-NZ" sz="1800" b="0" i="0" u="none" strike="noStrike" kern="1200" cap="none" spc="0" normalizeH="0" noProof="0" dirty="0" err="1">
                <a:ln>
                  <a:noFill/>
                </a:ln>
                <a:solidFill>
                  <a:srgbClr val="FFFFFF">
                    <a:lumMod val="95000"/>
                  </a:srgbClr>
                </a:solidFill>
                <a:effectLst/>
                <a:uLnTx/>
                <a:uFillTx/>
                <a:latin typeface="Aptos" panose="02110004020202020204"/>
                <a:ea typeface="+mn-ea"/>
                <a:cs typeface="+mn-cs"/>
              </a:rPr>
              <a:t>rol</a:t>
            </a:r>
            <a:r>
              <a:rPr lang="en-NZ" dirty="0">
                <a:solidFill>
                  <a:srgbClr val="FFFFFF">
                    <a:lumMod val="95000"/>
                  </a:srgbClr>
                </a:solidFill>
                <a:latin typeface="Aptos" panose="02110004020202020204"/>
              </a:rPr>
              <a:t>l of a dice!</a:t>
            </a:r>
            <a:endParaRPr kumimoji="0" lang="en-NZ" sz="1800" b="0" i="0" u="none" strike="noStrike" kern="1200" cap="none" spc="0" normalizeH="0" baseline="0" noProof="0" dirty="0">
              <a:ln>
                <a:noFill/>
              </a:ln>
              <a:solidFill>
                <a:srgbClr val="FFFFFF">
                  <a:lumMod val="95000"/>
                </a:srgb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5399233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6E76D7-A036-D66C-5C0D-AE3C39428439}"/>
            </a:ext>
          </a:extLst>
        </p:cNvPr>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5F47EBD-FDAC-FB64-6BE9-3DFC74F666E1}"/>
              </a:ext>
            </a:extLst>
          </p:cNvPr>
          <p:cNvCxnSpPr>
            <a:cxnSpLocks/>
          </p:cNvCxnSpPr>
          <p:nvPr/>
        </p:nvCxnSpPr>
        <p:spPr>
          <a:xfrm flipH="1" flipV="1">
            <a:off x="3267872" y="0"/>
            <a:ext cx="1" cy="3358482"/>
          </a:xfrm>
          <a:prstGeom prst="line">
            <a:avLst/>
          </a:prstGeom>
          <a:ln w="25400">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sp>
        <p:nvSpPr>
          <p:cNvPr id="6" name="Oval 5">
            <a:extLst>
              <a:ext uri="{FF2B5EF4-FFF2-40B4-BE49-F238E27FC236}">
                <a16:creationId xmlns:a16="http://schemas.microsoft.com/office/drawing/2014/main" id="{B95A6D6F-903D-1AD2-D35B-893A63009EB4}"/>
              </a:ext>
            </a:extLst>
          </p:cNvPr>
          <p:cNvSpPr/>
          <p:nvPr/>
        </p:nvSpPr>
        <p:spPr>
          <a:xfrm>
            <a:off x="2962275" y="3358482"/>
            <a:ext cx="611193" cy="595375"/>
          </a:xfrm>
          <a:prstGeom prst="ellipse">
            <a:avLst/>
          </a:prstGeom>
          <a:solidFill>
            <a:srgbClr val="339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dirty="0">
              <a:ln>
                <a:noFill/>
              </a:ln>
              <a:solidFill>
                <a:srgbClr val="3399FF"/>
              </a:solidFill>
              <a:effectLst/>
              <a:uLnTx/>
              <a:uFillTx/>
              <a:latin typeface="Aptos" panose="02110004020202020204"/>
              <a:ea typeface="+mn-ea"/>
              <a:cs typeface="+mn-cs"/>
            </a:endParaRPr>
          </a:p>
        </p:txBody>
      </p:sp>
      <p:cxnSp>
        <p:nvCxnSpPr>
          <p:cNvPr id="7" name="Straight Connector 6">
            <a:extLst>
              <a:ext uri="{FF2B5EF4-FFF2-40B4-BE49-F238E27FC236}">
                <a16:creationId xmlns:a16="http://schemas.microsoft.com/office/drawing/2014/main" id="{8EA1A0DF-A38E-B9C2-328C-CAD0E7BF5178}"/>
              </a:ext>
            </a:extLst>
          </p:cNvPr>
          <p:cNvCxnSpPr>
            <a:cxnSpLocks/>
          </p:cNvCxnSpPr>
          <p:nvPr/>
        </p:nvCxnSpPr>
        <p:spPr>
          <a:xfrm flipH="1">
            <a:off x="1103220" y="3692464"/>
            <a:ext cx="1859055" cy="0"/>
          </a:xfrm>
          <a:prstGeom prst="line">
            <a:avLst/>
          </a:prstGeom>
          <a:ln w="25400">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6D1285C6-ADA2-971F-EB6A-35E11BC6D11F}"/>
              </a:ext>
            </a:extLst>
          </p:cNvPr>
          <p:cNvCxnSpPr>
            <a:cxnSpLocks/>
          </p:cNvCxnSpPr>
          <p:nvPr/>
        </p:nvCxnSpPr>
        <p:spPr>
          <a:xfrm flipV="1">
            <a:off x="1103220" y="3692464"/>
            <a:ext cx="0" cy="3165536"/>
          </a:xfrm>
          <a:prstGeom prst="line">
            <a:avLst/>
          </a:prstGeom>
          <a:ln w="25400">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91E633AE-F493-A798-8C04-5BD48C300F96}"/>
              </a:ext>
            </a:extLst>
          </p:cNvPr>
          <p:cNvPicPr>
            <a:picLocks noChangeAspect="1"/>
          </p:cNvPicPr>
          <p:nvPr/>
        </p:nvPicPr>
        <p:blipFill>
          <a:blip r:embed="rId3"/>
          <a:stretch>
            <a:fillRect/>
          </a:stretch>
        </p:blipFill>
        <p:spPr>
          <a:xfrm>
            <a:off x="3770408" y="2530068"/>
            <a:ext cx="3324226" cy="3862251"/>
          </a:xfrm>
          <a:prstGeom prst="rect">
            <a:avLst/>
          </a:prstGeom>
          <a:ln>
            <a:solidFill>
              <a:srgbClr val="0070C0"/>
            </a:solidFill>
          </a:ln>
        </p:spPr>
      </p:pic>
      <p:sp>
        <p:nvSpPr>
          <p:cNvPr id="10" name="TextBox 9">
            <a:extLst>
              <a:ext uri="{FF2B5EF4-FFF2-40B4-BE49-F238E27FC236}">
                <a16:creationId xmlns:a16="http://schemas.microsoft.com/office/drawing/2014/main" id="{89BB1DAF-636F-5B73-E419-08C0044FEFBE}"/>
              </a:ext>
            </a:extLst>
          </p:cNvPr>
          <p:cNvSpPr txBox="1"/>
          <p:nvPr/>
        </p:nvSpPr>
        <p:spPr>
          <a:xfrm>
            <a:off x="3308135" y="1270337"/>
            <a:ext cx="417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lumMod val="95000"/>
                  </a:srgbClr>
                </a:solidFill>
                <a:effectLst/>
                <a:uLnTx/>
                <a:uFillTx/>
                <a:latin typeface="Aptos Display" panose="02110004020202020204"/>
                <a:ea typeface="+mn-ea"/>
                <a:cs typeface="+mn-cs"/>
              </a:rPr>
              <a:t>How much will I pay for a bottle of wine after I write down two random numbers?</a:t>
            </a:r>
            <a:endParaRPr kumimoji="0" lang="en-NZ" sz="2000" b="1" i="0" u="none" strike="noStrike" kern="1200" cap="none" spc="0" normalizeH="0" baseline="0" noProof="0" dirty="0">
              <a:ln>
                <a:noFill/>
              </a:ln>
              <a:solidFill>
                <a:srgbClr val="FFFFFF">
                  <a:lumMod val="95000"/>
                </a:srgbClr>
              </a:solidFill>
              <a:effectLst/>
              <a:uLnTx/>
              <a:uFillTx/>
              <a:latin typeface="Aptos Display" panose="02110004020202020204"/>
              <a:ea typeface="+mn-ea"/>
              <a:cs typeface="+mn-cs"/>
            </a:endParaRPr>
          </a:p>
        </p:txBody>
      </p:sp>
      <p:sp>
        <p:nvSpPr>
          <p:cNvPr id="13" name="TextBox 12">
            <a:extLst>
              <a:ext uri="{FF2B5EF4-FFF2-40B4-BE49-F238E27FC236}">
                <a16:creationId xmlns:a16="http://schemas.microsoft.com/office/drawing/2014/main" id="{EF1C7D43-D820-AC32-DF27-D3AC7DE64BFA}"/>
              </a:ext>
            </a:extLst>
          </p:cNvPr>
          <p:cNvSpPr txBox="1"/>
          <p:nvPr/>
        </p:nvSpPr>
        <p:spPr>
          <a:xfrm>
            <a:off x="8045582" y="6241608"/>
            <a:ext cx="41751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srgbClr val="FFFFFF">
                    <a:lumMod val="95000"/>
                  </a:srgbClr>
                </a:solidFill>
                <a:effectLst/>
                <a:uLnTx/>
                <a:uFillTx/>
                <a:latin typeface="Aptos Display" panose="02110004020202020204"/>
                <a:ea typeface="+mn-ea"/>
                <a:cs typeface="+mn-cs"/>
              </a:rPr>
              <a:t>Study [Ariely, Loewenstein &amp; </a:t>
            </a:r>
            <a:r>
              <a:rPr kumimoji="0" lang="en-NZ" sz="1800" b="0" i="0" u="none" strike="noStrike" kern="1200" cap="none" spc="0" normalizeH="0" baseline="0" noProof="0" dirty="0" err="1">
                <a:ln>
                  <a:noFill/>
                </a:ln>
                <a:solidFill>
                  <a:srgbClr val="FFFFFF">
                    <a:lumMod val="95000"/>
                  </a:srgbClr>
                </a:solidFill>
                <a:effectLst/>
                <a:uLnTx/>
                <a:uFillTx/>
                <a:latin typeface="Aptos Display" panose="02110004020202020204"/>
                <a:ea typeface="+mn-ea"/>
                <a:cs typeface="+mn-cs"/>
              </a:rPr>
              <a:t>Prelec</a:t>
            </a:r>
            <a:r>
              <a:rPr kumimoji="0" lang="en-NZ" sz="1800" b="0" i="0" u="none" strike="noStrike" kern="1200" cap="none" spc="0" normalizeH="0" baseline="0" noProof="0" dirty="0">
                <a:ln>
                  <a:noFill/>
                </a:ln>
                <a:solidFill>
                  <a:srgbClr val="FFFFFF">
                    <a:lumMod val="95000"/>
                  </a:srgbClr>
                </a:solidFill>
                <a:effectLst/>
                <a:uLnTx/>
                <a:uFillTx/>
                <a:latin typeface="Aptos Display" panose="02110004020202020204"/>
                <a:ea typeface="+mn-ea"/>
                <a:cs typeface="+mn-cs"/>
              </a:rPr>
              <a:t>, 2003]</a:t>
            </a:r>
          </a:p>
        </p:txBody>
      </p:sp>
      <p:sp>
        <p:nvSpPr>
          <p:cNvPr id="14" name="TextBox 13">
            <a:extLst>
              <a:ext uri="{FF2B5EF4-FFF2-40B4-BE49-F238E27FC236}">
                <a16:creationId xmlns:a16="http://schemas.microsoft.com/office/drawing/2014/main" id="{DE49A746-86E9-3CDD-8FE8-79628F46D60E}"/>
              </a:ext>
            </a:extLst>
          </p:cNvPr>
          <p:cNvSpPr txBox="1"/>
          <p:nvPr/>
        </p:nvSpPr>
        <p:spPr>
          <a:xfrm>
            <a:off x="7318635" y="4341029"/>
            <a:ext cx="332422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srgbClr val="FF0000"/>
                </a:solidFill>
                <a:effectLst/>
                <a:uLnTx/>
                <a:uFillTx/>
                <a:latin typeface="Aptos" panose="02110004020202020204"/>
                <a:ea typeface="+mn-ea"/>
                <a:cs typeface="+mn-cs"/>
              </a:rPr>
              <a:t>Up to 346% more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srgbClr val="FF0000"/>
                </a:solidFill>
                <a:effectLst/>
                <a:uLnTx/>
                <a:uFillTx/>
                <a:latin typeface="Aptos" panose="02110004020202020204"/>
                <a:ea typeface="+mn-ea"/>
                <a:cs typeface="+mn-cs"/>
              </a:rPr>
              <a:t> for the same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srgbClr val="FF0000"/>
                </a:solidFill>
                <a:effectLst/>
                <a:uLnTx/>
                <a:uFillTx/>
                <a:latin typeface="Aptos" panose="02110004020202020204"/>
                <a:ea typeface="+mn-ea"/>
                <a:cs typeface="+mn-cs"/>
              </a:rPr>
              <a:t>bottle of wine!</a:t>
            </a:r>
          </a:p>
        </p:txBody>
      </p:sp>
      <p:pic>
        <p:nvPicPr>
          <p:cNvPr id="15" name="Graphic 14" descr="Anchor with solid fill">
            <a:extLst>
              <a:ext uri="{FF2B5EF4-FFF2-40B4-BE49-F238E27FC236}">
                <a16:creationId xmlns:a16="http://schemas.microsoft.com/office/drawing/2014/main" id="{4BBEAB48-729C-0182-DF46-903E63E19CB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95811" y="3039457"/>
            <a:ext cx="914400" cy="914400"/>
          </a:xfrm>
          <a:prstGeom prst="rect">
            <a:avLst/>
          </a:prstGeom>
        </p:spPr>
      </p:pic>
      <p:pic>
        <p:nvPicPr>
          <p:cNvPr id="12" name="Picture 11">
            <a:extLst>
              <a:ext uri="{FF2B5EF4-FFF2-40B4-BE49-F238E27FC236}">
                <a16:creationId xmlns:a16="http://schemas.microsoft.com/office/drawing/2014/main" id="{8B205613-168E-5CA6-0D31-AED75B98165B}"/>
              </a:ext>
            </a:extLst>
          </p:cNvPr>
          <p:cNvPicPr>
            <a:picLocks noChangeAspect="1"/>
          </p:cNvPicPr>
          <p:nvPr/>
        </p:nvPicPr>
        <p:blipFill>
          <a:blip r:embed="rId6"/>
          <a:stretch>
            <a:fillRect/>
          </a:stretch>
        </p:blipFill>
        <p:spPr>
          <a:xfrm>
            <a:off x="1073633" y="526929"/>
            <a:ext cx="1069230" cy="2763382"/>
          </a:xfrm>
          <a:prstGeom prst="rect">
            <a:avLst/>
          </a:prstGeom>
        </p:spPr>
      </p:pic>
      <p:sp>
        <p:nvSpPr>
          <p:cNvPr id="2" name="TextBox 1">
            <a:extLst>
              <a:ext uri="{FF2B5EF4-FFF2-40B4-BE49-F238E27FC236}">
                <a16:creationId xmlns:a16="http://schemas.microsoft.com/office/drawing/2014/main" id="{9C4DF22C-C1C2-AC02-8BC9-811AC9FC038A}"/>
              </a:ext>
            </a:extLst>
          </p:cNvPr>
          <p:cNvSpPr txBox="1"/>
          <p:nvPr/>
        </p:nvSpPr>
        <p:spPr>
          <a:xfrm>
            <a:off x="7318635" y="54759"/>
            <a:ext cx="4769304" cy="2000548"/>
          </a:xfrm>
          <a:prstGeom prst="rect">
            <a:avLst/>
          </a:prstGeom>
          <a:noFill/>
        </p:spPr>
        <p:txBody>
          <a:bodyPr wrap="square" rtlCol="0">
            <a:spAutoFit/>
          </a:bodyPr>
          <a:lstStyle/>
          <a:p>
            <a:pPr algn="ctr"/>
            <a:endParaRPr lang="en-NZ" sz="1400" b="1" dirty="0">
              <a:solidFill>
                <a:schemeClr val="tx2">
                  <a:lumMod val="25000"/>
                  <a:lumOff val="75000"/>
                </a:schemeClr>
              </a:solidFill>
            </a:endParaRPr>
          </a:p>
          <a:p>
            <a:pPr algn="ctr"/>
            <a:r>
              <a:rPr lang="en-NZ" sz="1400" b="1" dirty="0">
                <a:solidFill>
                  <a:schemeClr val="tx2">
                    <a:lumMod val="25000"/>
                    <a:lumOff val="75000"/>
                  </a:schemeClr>
                </a:solidFill>
              </a:rPr>
              <a:t>BIAS 1</a:t>
            </a:r>
          </a:p>
          <a:p>
            <a:pPr algn="ctr"/>
            <a:r>
              <a:rPr lang="en-NZ" sz="3200" b="1" dirty="0">
                <a:solidFill>
                  <a:schemeClr val="bg1"/>
                </a:solidFill>
              </a:rPr>
              <a:t>THE ANCHORING BIAS</a:t>
            </a:r>
          </a:p>
          <a:p>
            <a:pPr algn="ctr"/>
            <a:r>
              <a:rPr lang="en-NZ" sz="1600" i="1" dirty="0">
                <a:solidFill>
                  <a:schemeClr val="tx2">
                    <a:lumMod val="25000"/>
                    <a:lumOff val="75000"/>
                  </a:schemeClr>
                </a:solidFill>
              </a:rPr>
              <a:t>The first number is industrial-strength Velcro</a:t>
            </a:r>
          </a:p>
          <a:p>
            <a:pPr algn="ctr"/>
            <a:endParaRPr lang="en-US" sz="1600" i="1" dirty="0">
              <a:solidFill>
                <a:schemeClr val="tx2">
                  <a:lumMod val="25000"/>
                  <a:lumOff val="75000"/>
                </a:schemeClr>
              </a:solidFill>
            </a:endParaRPr>
          </a:p>
          <a:p>
            <a:pPr algn="ctr"/>
            <a:endParaRPr lang="en-NZ" sz="3200" b="1" dirty="0">
              <a:solidFill>
                <a:schemeClr val="bg1"/>
              </a:solidFill>
            </a:endParaRPr>
          </a:p>
        </p:txBody>
      </p:sp>
    </p:spTree>
    <p:extLst>
      <p:ext uri="{BB962C8B-B14F-4D97-AF65-F5344CB8AC3E}">
        <p14:creationId xmlns:p14="http://schemas.microsoft.com/office/powerpoint/2010/main" val="27755792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4A3CC-FA05-18B9-9DFA-5464DD910228}"/>
            </a:ext>
          </a:extLst>
        </p:cNvPr>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DFD0C0E7-EC8C-A33F-A2FD-D0A6AC94E3E7}"/>
              </a:ext>
            </a:extLst>
          </p:cNvPr>
          <p:cNvCxnSpPr>
            <a:cxnSpLocks/>
          </p:cNvCxnSpPr>
          <p:nvPr/>
        </p:nvCxnSpPr>
        <p:spPr>
          <a:xfrm flipV="1">
            <a:off x="405686" y="-9495"/>
            <a:ext cx="0" cy="4535075"/>
          </a:xfrm>
          <a:prstGeom prst="line">
            <a:avLst/>
          </a:prstGeom>
          <a:ln w="25400">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sp>
        <p:nvSpPr>
          <p:cNvPr id="21" name="Oval 20">
            <a:extLst>
              <a:ext uri="{FF2B5EF4-FFF2-40B4-BE49-F238E27FC236}">
                <a16:creationId xmlns:a16="http://schemas.microsoft.com/office/drawing/2014/main" id="{E9D56997-DB5C-0148-EC43-7C1899C3F23C}"/>
              </a:ext>
            </a:extLst>
          </p:cNvPr>
          <p:cNvSpPr/>
          <p:nvPr/>
        </p:nvSpPr>
        <p:spPr>
          <a:xfrm>
            <a:off x="100090" y="4525580"/>
            <a:ext cx="611193" cy="595375"/>
          </a:xfrm>
          <a:prstGeom prst="ellipse">
            <a:avLst/>
          </a:prstGeom>
          <a:solidFill>
            <a:srgbClr val="339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dirty="0">
              <a:solidFill>
                <a:srgbClr val="3399FF"/>
              </a:solidFill>
            </a:endParaRPr>
          </a:p>
        </p:txBody>
      </p:sp>
      <p:cxnSp>
        <p:nvCxnSpPr>
          <p:cNvPr id="7" name="Straight Connector 6">
            <a:extLst>
              <a:ext uri="{FF2B5EF4-FFF2-40B4-BE49-F238E27FC236}">
                <a16:creationId xmlns:a16="http://schemas.microsoft.com/office/drawing/2014/main" id="{90138B47-D157-8F3E-3873-A3FA761B1F05}"/>
              </a:ext>
            </a:extLst>
          </p:cNvPr>
          <p:cNvCxnSpPr>
            <a:cxnSpLocks/>
          </p:cNvCxnSpPr>
          <p:nvPr/>
        </p:nvCxnSpPr>
        <p:spPr>
          <a:xfrm flipV="1">
            <a:off x="405686" y="5120955"/>
            <a:ext cx="0" cy="1737045"/>
          </a:xfrm>
          <a:prstGeom prst="line">
            <a:avLst/>
          </a:prstGeom>
          <a:ln w="25400">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2AC3C247-9C80-55C2-0369-DB3992DE4455}"/>
              </a:ext>
            </a:extLst>
          </p:cNvPr>
          <p:cNvSpPr txBox="1"/>
          <p:nvPr/>
        </p:nvSpPr>
        <p:spPr>
          <a:xfrm>
            <a:off x="711283" y="258901"/>
            <a:ext cx="11175916" cy="2554545"/>
          </a:xfrm>
          <a:prstGeom prst="rect">
            <a:avLst/>
          </a:prstGeom>
          <a:noFill/>
        </p:spPr>
        <p:txBody>
          <a:bodyPr wrap="square" rtlCol="0">
            <a:spAutoFit/>
          </a:bodyPr>
          <a:lstStyle/>
          <a:p>
            <a:r>
              <a:rPr lang="en-NZ" sz="4000" dirty="0">
                <a:solidFill>
                  <a:srgbClr val="3399FF"/>
                </a:solidFill>
              </a:rPr>
              <a:t>No one is immune to the Anchoring Bias</a:t>
            </a:r>
          </a:p>
          <a:p>
            <a:endParaRPr lang="en-NZ" sz="4000" dirty="0">
              <a:solidFill>
                <a:srgbClr val="3399FF"/>
              </a:solidFill>
            </a:endParaRPr>
          </a:p>
          <a:p>
            <a:endParaRPr lang="en-NZ" sz="4000" dirty="0">
              <a:solidFill>
                <a:srgbClr val="3399FF"/>
              </a:solidFill>
            </a:endParaRPr>
          </a:p>
          <a:p>
            <a:endParaRPr lang="en-NZ" sz="4000" dirty="0">
              <a:solidFill>
                <a:srgbClr val="3399FF"/>
              </a:solidFill>
            </a:endParaRPr>
          </a:p>
        </p:txBody>
      </p:sp>
      <p:sp>
        <p:nvSpPr>
          <p:cNvPr id="4" name="TextBox 3">
            <a:extLst>
              <a:ext uri="{FF2B5EF4-FFF2-40B4-BE49-F238E27FC236}">
                <a16:creationId xmlns:a16="http://schemas.microsoft.com/office/drawing/2014/main" id="{7F5D4286-55DB-760A-AD8F-96F3F5846D11}"/>
              </a:ext>
            </a:extLst>
          </p:cNvPr>
          <p:cNvSpPr txBox="1"/>
          <p:nvPr/>
        </p:nvSpPr>
        <p:spPr>
          <a:xfrm>
            <a:off x="1984574" y="2007111"/>
            <a:ext cx="7542156" cy="6924973"/>
          </a:xfrm>
          <a:prstGeom prst="rect">
            <a:avLst/>
          </a:prstGeom>
          <a:noFill/>
        </p:spPr>
        <p:txBody>
          <a:bodyPr wrap="square">
            <a:spAutoFit/>
          </a:bodyPr>
          <a:lstStyle/>
          <a:p>
            <a:pPr marL="2422525" indent="-2422525">
              <a:buNone/>
            </a:pPr>
            <a:r>
              <a:rPr lang="en-US" sz="2000" b="1" dirty="0">
                <a:solidFill>
                  <a:schemeClr val="bg1">
                    <a:lumMod val="95000"/>
                  </a:schemeClr>
                </a:solidFill>
              </a:rPr>
              <a:t>🎯 </a:t>
            </a:r>
            <a:r>
              <a:rPr lang="en-US" sz="2000" b="1" dirty="0">
                <a:solidFill>
                  <a:schemeClr val="bg1">
                    <a:lumMod val="95000"/>
                  </a:schemeClr>
                </a:solidFill>
                <a:latin typeface="+mj-lt"/>
              </a:rPr>
              <a:t>Relevance  </a:t>
            </a:r>
            <a:r>
              <a:rPr lang="en-US" sz="2000" b="1" dirty="0">
                <a:solidFill>
                  <a:schemeClr val="bg1">
                    <a:lumMod val="95000"/>
                  </a:schemeClr>
                </a:solidFill>
                <a:latin typeface="+mj-lt"/>
                <a:sym typeface="Wingdings" panose="05000000000000000000" pitchFamily="2" charset="2"/>
              </a:rPr>
              <a:t> 		</a:t>
            </a:r>
            <a:r>
              <a:rPr lang="en-NZ" sz="2000" dirty="0">
                <a:solidFill>
                  <a:schemeClr val="bg1">
                    <a:lumMod val="95000"/>
                  </a:schemeClr>
                </a:solidFill>
              </a:rPr>
              <a:t>even random numbers anchor</a:t>
            </a:r>
            <a:br>
              <a:rPr lang="en-US" sz="2000" dirty="0">
                <a:solidFill>
                  <a:schemeClr val="bg1">
                    <a:lumMod val="95000"/>
                  </a:schemeClr>
                </a:solidFill>
                <a:latin typeface="+mj-lt"/>
              </a:rPr>
            </a:br>
            <a:endParaRPr lang="en-US" sz="2000" dirty="0">
              <a:solidFill>
                <a:schemeClr val="bg1">
                  <a:lumMod val="95000"/>
                </a:schemeClr>
              </a:solidFill>
              <a:latin typeface="+mj-lt"/>
            </a:endParaRPr>
          </a:p>
          <a:p>
            <a:pPr marL="1439863" indent="-1439863">
              <a:buNone/>
            </a:pPr>
            <a:r>
              <a:rPr lang="en-NZ" sz="2000" dirty="0">
                <a:latin typeface="+mj-lt"/>
              </a:rPr>
              <a:t>🚫 </a:t>
            </a:r>
            <a:r>
              <a:rPr lang="en-US" sz="2000" b="1" dirty="0">
                <a:solidFill>
                  <a:schemeClr val="bg1">
                    <a:lumMod val="95000"/>
                  </a:schemeClr>
                </a:solidFill>
                <a:latin typeface="+mj-lt"/>
              </a:rPr>
              <a:t>Impossibility</a:t>
            </a:r>
            <a:r>
              <a:rPr lang="en-US" sz="2000" i="1" dirty="0">
                <a:solidFill>
                  <a:schemeClr val="bg1">
                    <a:lumMod val="95000"/>
                  </a:schemeClr>
                </a:solidFill>
                <a:latin typeface="+mj-lt"/>
              </a:rPr>
              <a:t> 	</a:t>
            </a:r>
            <a:r>
              <a:rPr lang="en-NZ" sz="2000" dirty="0">
                <a:solidFill>
                  <a:schemeClr val="bg1">
                    <a:lumMod val="95000"/>
                  </a:schemeClr>
                </a:solidFill>
              </a:rPr>
              <a:t>absurd numbers still work</a:t>
            </a:r>
          </a:p>
          <a:p>
            <a:pPr marL="1439863" indent="-1439863">
              <a:buNone/>
            </a:pPr>
            <a:endParaRPr lang="en-US" sz="2000" dirty="0">
              <a:solidFill>
                <a:schemeClr val="bg1">
                  <a:lumMod val="95000"/>
                </a:schemeClr>
              </a:solidFill>
              <a:latin typeface="+mj-lt"/>
            </a:endParaRPr>
          </a:p>
          <a:p>
            <a:pPr marL="1439863" indent="-1439863">
              <a:buNone/>
            </a:pPr>
            <a:r>
              <a:rPr lang="en-US" sz="2000" b="1" dirty="0">
                <a:solidFill>
                  <a:schemeClr val="bg1">
                    <a:lumMod val="95000"/>
                  </a:schemeClr>
                </a:solidFill>
                <a:latin typeface="+mj-lt"/>
              </a:rPr>
              <a:t>🧠 Awareness		</a:t>
            </a:r>
            <a:r>
              <a:rPr lang="en-US" sz="2000" dirty="0">
                <a:solidFill>
                  <a:schemeClr val="bg1">
                    <a:lumMod val="95000"/>
                  </a:schemeClr>
                </a:solidFill>
                <a:latin typeface="+mj-lt"/>
              </a:rPr>
              <a:t>knowing about it doesn’t protect you</a:t>
            </a:r>
          </a:p>
          <a:p>
            <a:pPr marL="1439863" indent="-1439863">
              <a:buNone/>
            </a:pPr>
            <a:r>
              <a:rPr lang="en-US" sz="2000" i="1" dirty="0">
                <a:solidFill>
                  <a:schemeClr val="bg1">
                    <a:lumMod val="95000"/>
                  </a:schemeClr>
                </a:solidFill>
                <a:latin typeface="+mj-lt"/>
              </a:rPr>
              <a:t>	</a:t>
            </a:r>
            <a:endParaRPr lang="en-US" sz="2000" dirty="0">
              <a:solidFill>
                <a:schemeClr val="bg1">
                  <a:lumMod val="95000"/>
                </a:schemeClr>
              </a:solidFill>
              <a:latin typeface="+mj-lt"/>
            </a:endParaRPr>
          </a:p>
          <a:p>
            <a:pPr marL="1439863" indent="-1439863">
              <a:buNone/>
            </a:pPr>
            <a:r>
              <a:rPr lang="en-US" sz="2000" b="1" dirty="0">
                <a:solidFill>
                  <a:schemeClr val="bg1">
                    <a:lumMod val="95000"/>
                  </a:schemeClr>
                </a:solidFill>
                <a:latin typeface="+mj-lt"/>
              </a:rPr>
              <a:t>💪 Motivation		</a:t>
            </a:r>
            <a:r>
              <a:rPr lang="en-NZ" sz="2000" dirty="0">
                <a:solidFill>
                  <a:schemeClr val="bg1">
                    <a:lumMod val="95000"/>
                  </a:schemeClr>
                </a:solidFill>
                <a:latin typeface="+mj-lt"/>
              </a:rPr>
              <a:t>willpower won’t save you</a:t>
            </a:r>
          </a:p>
          <a:p>
            <a:pPr marL="1439863" indent="-1439863">
              <a:buNone/>
            </a:pPr>
            <a:endParaRPr lang="en-NZ" sz="2000" dirty="0">
              <a:solidFill>
                <a:schemeClr val="bg1">
                  <a:lumMod val="95000"/>
                </a:schemeClr>
              </a:solidFill>
              <a:latin typeface="+mj-lt"/>
            </a:endParaRPr>
          </a:p>
          <a:p>
            <a:pPr marL="1439863" indent="-1439863"/>
            <a:r>
              <a:rPr lang="en-US" sz="2000" b="1" dirty="0"/>
              <a:t>🚀 </a:t>
            </a:r>
            <a:r>
              <a:rPr lang="en-US" sz="2000" b="1" dirty="0">
                <a:solidFill>
                  <a:schemeClr val="bg1">
                    <a:lumMod val="95000"/>
                  </a:schemeClr>
                </a:solidFill>
              </a:rPr>
              <a:t>Extremes 		</a:t>
            </a:r>
            <a:r>
              <a:rPr lang="en-US" sz="2000" dirty="0">
                <a:solidFill>
                  <a:schemeClr val="bg1">
                    <a:lumMod val="95000"/>
                  </a:schemeClr>
                </a:solidFill>
              </a:rPr>
              <a:t>the </a:t>
            </a:r>
            <a:r>
              <a:rPr lang="en-US" altLang="en-US" sz="2000" dirty="0">
                <a:solidFill>
                  <a:schemeClr val="bg1">
                    <a:lumMod val="95000"/>
                  </a:schemeClr>
                </a:solidFill>
              </a:rPr>
              <a:t>more extreme, the stronger the anchor</a:t>
            </a:r>
          </a:p>
          <a:p>
            <a:pPr marL="1439863" indent="-1439863"/>
            <a:endParaRPr lang="en-US" sz="2000" dirty="0">
              <a:solidFill>
                <a:schemeClr val="bg1">
                  <a:lumMod val="95000"/>
                </a:schemeClr>
              </a:solidFill>
            </a:endParaRPr>
          </a:p>
          <a:p>
            <a:pPr marL="1439863" indent="-1439863"/>
            <a:endParaRPr lang="en-US" sz="2000" dirty="0">
              <a:solidFill>
                <a:schemeClr val="bg1">
                  <a:lumMod val="95000"/>
                </a:schemeClr>
              </a:solidFill>
            </a:endParaRPr>
          </a:p>
          <a:p>
            <a:pPr marL="1439863" indent="-1439863" algn="ctr"/>
            <a:r>
              <a:rPr lang="en-US" sz="4400" dirty="0">
                <a:solidFill>
                  <a:schemeClr val="tx2">
                    <a:lumMod val="50000"/>
                    <a:lumOff val="50000"/>
                  </a:schemeClr>
                </a:solidFill>
              </a:rPr>
              <a:t>Industrial.  Strength.  Velcro</a:t>
            </a:r>
          </a:p>
          <a:p>
            <a:pPr marL="1439863" indent="-1439863">
              <a:buNone/>
            </a:pPr>
            <a:endParaRPr lang="en-US" sz="2000" i="1" dirty="0">
              <a:solidFill>
                <a:schemeClr val="bg1">
                  <a:lumMod val="95000"/>
                </a:schemeClr>
              </a:solidFill>
              <a:latin typeface="+mj-lt"/>
            </a:endParaRPr>
          </a:p>
          <a:p>
            <a:pPr marL="1439863" indent="-1439863">
              <a:buNone/>
            </a:pPr>
            <a:endParaRPr lang="en-US" sz="2000" i="1" dirty="0">
              <a:solidFill>
                <a:schemeClr val="bg1">
                  <a:lumMod val="95000"/>
                </a:schemeClr>
              </a:solidFill>
              <a:latin typeface="+mj-lt"/>
            </a:endParaRPr>
          </a:p>
          <a:p>
            <a:pPr>
              <a:buNone/>
            </a:pPr>
            <a:endParaRPr lang="en-US" sz="2000" dirty="0">
              <a:solidFill>
                <a:schemeClr val="bg1">
                  <a:lumMod val="95000"/>
                </a:schemeClr>
              </a:solidFill>
            </a:endParaRPr>
          </a:p>
          <a:p>
            <a:pPr>
              <a:buNone/>
            </a:pPr>
            <a:endParaRPr lang="en-US" sz="2000" dirty="0">
              <a:solidFill>
                <a:schemeClr val="bg1">
                  <a:lumMod val="95000"/>
                </a:schemeClr>
              </a:solidFill>
            </a:endParaRPr>
          </a:p>
          <a:p>
            <a:pPr>
              <a:buNone/>
            </a:pPr>
            <a:br>
              <a:rPr lang="en-US" sz="2000" dirty="0">
                <a:solidFill>
                  <a:schemeClr val="bg1">
                    <a:lumMod val="95000"/>
                  </a:schemeClr>
                </a:solidFill>
              </a:rPr>
            </a:br>
            <a:endParaRPr lang="en-US" sz="2000" dirty="0">
              <a:solidFill>
                <a:schemeClr val="bg1">
                  <a:lumMod val="95000"/>
                </a:schemeClr>
              </a:solidFill>
            </a:endParaRPr>
          </a:p>
          <a:p>
            <a:pPr>
              <a:buNone/>
            </a:pPr>
            <a:endParaRPr lang="en-US" sz="2000" dirty="0">
              <a:solidFill>
                <a:schemeClr val="bg1">
                  <a:lumMod val="95000"/>
                </a:schemeClr>
              </a:solidFill>
            </a:endParaRPr>
          </a:p>
          <a:p>
            <a:pPr>
              <a:buNone/>
            </a:pPr>
            <a:br>
              <a:rPr lang="en-US" sz="2000" dirty="0">
                <a:solidFill>
                  <a:schemeClr val="bg1">
                    <a:lumMod val="95000"/>
                  </a:schemeClr>
                </a:solidFill>
              </a:rPr>
            </a:br>
            <a:endParaRPr lang="en-US" sz="2000" dirty="0">
              <a:solidFill>
                <a:schemeClr val="bg1">
                  <a:lumMod val="95000"/>
                </a:schemeClr>
              </a:solidFill>
            </a:endParaRPr>
          </a:p>
        </p:txBody>
      </p:sp>
      <p:grpSp>
        <p:nvGrpSpPr>
          <p:cNvPr id="5" name="Group 4">
            <a:extLst>
              <a:ext uri="{FF2B5EF4-FFF2-40B4-BE49-F238E27FC236}">
                <a16:creationId xmlns:a16="http://schemas.microsoft.com/office/drawing/2014/main" id="{46C6E2FD-37ED-E6AF-6A59-72D20F117539}"/>
              </a:ext>
            </a:extLst>
          </p:cNvPr>
          <p:cNvGrpSpPr/>
          <p:nvPr/>
        </p:nvGrpSpPr>
        <p:grpSpPr>
          <a:xfrm>
            <a:off x="10441867" y="4352328"/>
            <a:ext cx="1344446" cy="2113680"/>
            <a:chOff x="9878215" y="4377876"/>
            <a:chExt cx="1848379" cy="2851625"/>
          </a:xfrm>
        </p:grpSpPr>
        <p:pic>
          <p:nvPicPr>
            <p:cNvPr id="6" name="Picture 5">
              <a:extLst>
                <a:ext uri="{FF2B5EF4-FFF2-40B4-BE49-F238E27FC236}">
                  <a16:creationId xmlns:a16="http://schemas.microsoft.com/office/drawing/2014/main" id="{AD144989-8E7A-4079-5FBE-917DF7887498}"/>
                </a:ext>
              </a:extLst>
            </p:cNvPr>
            <p:cNvPicPr>
              <a:picLocks noChangeAspect="1"/>
            </p:cNvPicPr>
            <p:nvPr/>
          </p:nvPicPr>
          <p:blipFill>
            <a:blip r:embed="rId3"/>
            <a:stretch>
              <a:fillRect/>
            </a:stretch>
          </p:blipFill>
          <p:spPr>
            <a:xfrm>
              <a:off x="9950474" y="5453381"/>
              <a:ext cx="1776120" cy="1776120"/>
            </a:xfrm>
            <a:prstGeom prst="rect">
              <a:avLst/>
            </a:prstGeom>
          </p:spPr>
        </p:pic>
        <p:sp>
          <p:nvSpPr>
            <p:cNvPr id="8" name="TextBox 7">
              <a:extLst>
                <a:ext uri="{FF2B5EF4-FFF2-40B4-BE49-F238E27FC236}">
                  <a16:creationId xmlns:a16="http://schemas.microsoft.com/office/drawing/2014/main" id="{E76F7A0D-C253-6D66-C95F-E5CBCA6E8C18}"/>
                </a:ext>
              </a:extLst>
            </p:cNvPr>
            <p:cNvSpPr txBox="1"/>
            <p:nvPr/>
          </p:nvSpPr>
          <p:spPr>
            <a:xfrm>
              <a:off x="9878215" y="4377876"/>
              <a:ext cx="1776119" cy="523220"/>
            </a:xfrm>
            <a:prstGeom prst="rect">
              <a:avLst/>
            </a:prstGeom>
            <a:noFill/>
          </p:spPr>
          <p:txBody>
            <a:bodyPr wrap="square" rtlCol="0">
              <a:spAutoFit/>
            </a:bodyPr>
            <a:lstStyle/>
            <a:p>
              <a:pPr algn="ctr"/>
              <a:r>
                <a:rPr lang="en-NZ" sz="1400" dirty="0">
                  <a:solidFill>
                    <a:schemeClr val="tx2">
                      <a:lumMod val="10000"/>
                      <a:lumOff val="90000"/>
                    </a:schemeClr>
                  </a:solidFill>
                </a:rPr>
                <a:t>Get your extra resources here:</a:t>
              </a:r>
            </a:p>
          </p:txBody>
        </p:sp>
      </p:grpSp>
    </p:spTree>
    <p:extLst>
      <p:ext uri="{BB962C8B-B14F-4D97-AF65-F5344CB8AC3E}">
        <p14:creationId xmlns:p14="http://schemas.microsoft.com/office/powerpoint/2010/main" val="4123132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F5393E-2CDB-7709-C560-DDBD0EE74F42}"/>
            </a:ext>
          </a:extLst>
        </p:cNvPr>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BF6F7EEF-322E-6300-1102-3BBDDA32DA2C}"/>
              </a:ext>
            </a:extLst>
          </p:cNvPr>
          <p:cNvCxnSpPr>
            <a:cxnSpLocks/>
          </p:cNvCxnSpPr>
          <p:nvPr/>
        </p:nvCxnSpPr>
        <p:spPr>
          <a:xfrm flipV="1">
            <a:off x="11136975" y="-9495"/>
            <a:ext cx="0" cy="4535075"/>
          </a:xfrm>
          <a:prstGeom prst="line">
            <a:avLst/>
          </a:prstGeom>
          <a:ln w="25400">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sp>
        <p:nvSpPr>
          <p:cNvPr id="21" name="Oval 20">
            <a:extLst>
              <a:ext uri="{FF2B5EF4-FFF2-40B4-BE49-F238E27FC236}">
                <a16:creationId xmlns:a16="http://schemas.microsoft.com/office/drawing/2014/main" id="{DECFFA54-67FF-86E1-4821-FFFB79E6D96B}"/>
              </a:ext>
            </a:extLst>
          </p:cNvPr>
          <p:cNvSpPr/>
          <p:nvPr/>
        </p:nvSpPr>
        <p:spPr>
          <a:xfrm>
            <a:off x="10831378" y="4525580"/>
            <a:ext cx="611193" cy="595375"/>
          </a:xfrm>
          <a:prstGeom prst="ellipse">
            <a:avLst/>
          </a:prstGeom>
          <a:solidFill>
            <a:srgbClr val="339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dirty="0">
              <a:solidFill>
                <a:srgbClr val="3399FF"/>
              </a:solidFill>
            </a:endParaRPr>
          </a:p>
        </p:txBody>
      </p:sp>
      <p:cxnSp>
        <p:nvCxnSpPr>
          <p:cNvPr id="7" name="Straight Connector 6">
            <a:extLst>
              <a:ext uri="{FF2B5EF4-FFF2-40B4-BE49-F238E27FC236}">
                <a16:creationId xmlns:a16="http://schemas.microsoft.com/office/drawing/2014/main" id="{70DA8069-3E1D-BD7D-21AD-1B1048300003}"/>
              </a:ext>
            </a:extLst>
          </p:cNvPr>
          <p:cNvCxnSpPr>
            <a:cxnSpLocks/>
          </p:cNvCxnSpPr>
          <p:nvPr/>
        </p:nvCxnSpPr>
        <p:spPr>
          <a:xfrm flipV="1">
            <a:off x="11143500" y="5120955"/>
            <a:ext cx="0" cy="1737045"/>
          </a:xfrm>
          <a:prstGeom prst="line">
            <a:avLst/>
          </a:prstGeom>
          <a:ln w="25400">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81F5377F-5AE1-BBB9-2D30-2A42A83BDC8F}"/>
              </a:ext>
            </a:extLst>
          </p:cNvPr>
          <p:cNvSpPr txBox="1"/>
          <p:nvPr/>
        </p:nvSpPr>
        <p:spPr>
          <a:xfrm>
            <a:off x="3031526" y="1966773"/>
            <a:ext cx="4679090" cy="3954929"/>
          </a:xfrm>
          <a:prstGeom prst="rect">
            <a:avLst/>
          </a:prstGeom>
          <a:noFill/>
          <a:ln w="28575">
            <a:solidFill>
              <a:srgbClr val="0070C0"/>
            </a:solidFill>
          </a:ln>
        </p:spPr>
        <p:txBody>
          <a:bodyPr wrap="square">
            <a:spAutoFit/>
          </a:bodyPr>
          <a:lstStyle/>
          <a:p>
            <a:pPr algn="ctr" rtl="0" eaLnBrk="1" latinLnBrk="0" hangingPunct="1">
              <a:lnSpc>
                <a:spcPct val="150000"/>
              </a:lnSpc>
            </a:pPr>
            <a:endParaRPr lang="en-US" sz="2000" dirty="0">
              <a:solidFill>
                <a:schemeClr val="tx2">
                  <a:lumMod val="50000"/>
                  <a:lumOff val="50000"/>
                </a:schemeClr>
              </a:solidFill>
              <a:effectLst/>
              <a:latin typeface="Aptos Display" panose="020B0004020202020204" pitchFamily="34" charset="0"/>
            </a:endParaRPr>
          </a:p>
          <a:p>
            <a:pPr algn="ctr" rtl="0" eaLnBrk="1" latinLnBrk="0" hangingPunct="1">
              <a:lnSpc>
                <a:spcPct val="150000"/>
              </a:lnSpc>
            </a:pPr>
            <a:r>
              <a:rPr lang="en-US" sz="2000" dirty="0">
                <a:solidFill>
                  <a:schemeClr val="tx2">
                    <a:lumMod val="50000"/>
                    <a:lumOff val="50000"/>
                  </a:schemeClr>
                </a:solidFill>
                <a:effectLst/>
                <a:latin typeface="Aptos Display" panose="020B0004020202020204" pitchFamily="34" charset="0"/>
              </a:rPr>
              <a:t>      </a:t>
            </a:r>
          </a:p>
          <a:p>
            <a:pPr marL="893763" indent="-357188" algn="l" rtl="0" eaLnBrk="1" latinLnBrk="0" hangingPunct="1">
              <a:lnSpc>
                <a:spcPct val="150000"/>
              </a:lnSpc>
              <a:buFont typeface="Arial" panose="020B0604020202020204" pitchFamily="34" charset="0"/>
              <a:buChar char="•"/>
            </a:pPr>
            <a:r>
              <a:rPr lang="en-US" dirty="0">
                <a:solidFill>
                  <a:schemeClr val="tx2">
                    <a:lumMod val="25000"/>
                    <a:lumOff val="75000"/>
                  </a:schemeClr>
                </a:solidFill>
                <a:effectLst/>
                <a:latin typeface="Aptos Display" panose="020B0004020202020204" pitchFamily="34" charset="0"/>
              </a:rPr>
              <a:t>Anchor first </a:t>
            </a:r>
            <a:r>
              <a:rPr lang="en-US" dirty="0">
                <a:solidFill>
                  <a:srgbClr val="F2F2F2"/>
                </a:solidFill>
                <a:effectLst/>
                <a:latin typeface="Aptos Display" panose="020B0004020202020204" pitchFamily="34" charset="0"/>
              </a:rPr>
              <a:t>– whenever possible</a:t>
            </a:r>
          </a:p>
          <a:p>
            <a:pPr marL="893763" indent="-357188">
              <a:lnSpc>
                <a:spcPct val="150000"/>
              </a:lnSpc>
              <a:buFont typeface="Arial" panose="020B0604020202020204" pitchFamily="34" charset="0"/>
              <a:buChar char="•"/>
            </a:pPr>
            <a:r>
              <a:rPr lang="en-US" dirty="0">
                <a:solidFill>
                  <a:schemeClr val="tx2">
                    <a:lumMod val="25000"/>
                    <a:lumOff val="75000"/>
                  </a:schemeClr>
                </a:solidFill>
                <a:latin typeface="Aptos Display" panose="020B0004020202020204" pitchFamily="34" charset="0"/>
              </a:rPr>
              <a:t>Be bold,</a:t>
            </a:r>
            <a:r>
              <a:rPr lang="en-US" dirty="0">
                <a:solidFill>
                  <a:srgbClr val="F2F2F2"/>
                </a:solidFill>
                <a:latin typeface="Aptos Display" panose="020B0004020202020204" pitchFamily="34" charset="0"/>
              </a:rPr>
              <a:t> but not crazy</a:t>
            </a:r>
            <a:endParaRPr lang="en-US" dirty="0">
              <a:solidFill>
                <a:schemeClr val="bg1">
                  <a:lumMod val="95000"/>
                </a:schemeClr>
              </a:solidFill>
              <a:latin typeface="Aptos Display" panose="020B0004020202020204" pitchFamily="34" charset="0"/>
            </a:endParaRPr>
          </a:p>
          <a:p>
            <a:pPr marL="893763" indent="-357188">
              <a:lnSpc>
                <a:spcPct val="150000"/>
              </a:lnSpc>
              <a:buFont typeface="Arial" panose="020B0604020202020204" pitchFamily="34" charset="0"/>
              <a:buChar char="•"/>
            </a:pPr>
            <a:r>
              <a:rPr lang="en-US" dirty="0">
                <a:solidFill>
                  <a:srgbClr val="F2F2F2"/>
                </a:solidFill>
                <a:effectLst/>
                <a:latin typeface="Aptos Display" panose="020B0004020202020204" pitchFamily="34" charset="0"/>
              </a:rPr>
              <a:t>Make your </a:t>
            </a:r>
            <a:r>
              <a:rPr lang="en-US" dirty="0">
                <a:solidFill>
                  <a:schemeClr val="tx2">
                    <a:lumMod val="25000"/>
                    <a:lumOff val="75000"/>
                  </a:schemeClr>
                </a:solidFill>
                <a:latin typeface="Aptos Display" panose="020B0004020202020204" pitchFamily="34" charset="0"/>
              </a:rPr>
              <a:t>anchors specific</a:t>
            </a:r>
            <a:r>
              <a:rPr lang="en-US" dirty="0">
                <a:solidFill>
                  <a:schemeClr val="tx2">
                    <a:lumMod val="25000"/>
                    <a:lumOff val="75000"/>
                  </a:schemeClr>
                </a:solidFill>
                <a:effectLst/>
                <a:latin typeface="Aptos Display" panose="020B0004020202020204" pitchFamily="34" charset="0"/>
              </a:rPr>
              <a:t> </a:t>
            </a:r>
            <a:r>
              <a:rPr lang="en-US" dirty="0">
                <a:solidFill>
                  <a:srgbClr val="F2F2F2"/>
                </a:solidFill>
                <a:latin typeface="Aptos Display" panose="020B0004020202020204" pitchFamily="34" charset="0"/>
              </a:rPr>
              <a:t>	</a:t>
            </a:r>
          </a:p>
          <a:p>
            <a:pPr marL="536575">
              <a:lnSpc>
                <a:spcPct val="150000"/>
              </a:lnSpc>
            </a:pPr>
            <a:r>
              <a:rPr lang="en-US" sz="1400" dirty="0">
                <a:solidFill>
                  <a:srgbClr val="F2F2F2"/>
                </a:solidFill>
                <a:effectLst/>
                <a:latin typeface="Aptos Display" panose="020B0004020202020204" pitchFamily="34" charset="0"/>
              </a:rPr>
              <a:t>	like </a:t>
            </a:r>
            <a:r>
              <a:rPr lang="en-US" sz="1400" i="1" dirty="0">
                <a:solidFill>
                  <a:srgbClr val="F2F2F2"/>
                </a:solidFill>
                <a:effectLst/>
                <a:latin typeface="Aptos Display" panose="020B0004020202020204" pitchFamily="34" charset="0"/>
              </a:rPr>
              <a:t>$176,300 </a:t>
            </a:r>
            <a:r>
              <a:rPr lang="en-US" sz="1400" dirty="0">
                <a:solidFill>
                  <a:srgbClr val="F2F2F2"/>
                </a:solidFill>
                <a:effectLst/>
                <a:latin typeface="Aptos Display" panose="020B0004020202020204" pitchFamily="34" charset="0"/>
              </a:rPr>
              <a:t>instead of "</a:t>
            </a:r>
            <a:r>
              <a:rPr lang="en-US" sz="1400" i="1" dirty="0">
                <a:solidFill>
                  <a:srgbClr val="F2F2F2"/>
                </a:solidFill>
                <a:effectLst/>
                <a:latin typeface="Aptos Display" panose="020B0004020202020204" pitchFamily="34" charset="0"/>
              </a:rPr>
              <a:t>around $180k</a:t>
            </a:r>
            <a:r>
              <a:rPr lang="en-US" sz="1400" i="1" dirty="0">
                <a:solidFill>
                  <a:srgbClr val="F2F2F2"/>
                </a:solidFill>
                <a:latin typeface="Aptos Display" panose="020B0004020202020204" pitchFamily="34" charset="0"/>
              </a:rPr>
              <a:t>”</a:t>
            </a:r>
          </a:p>
          <a:p>
            <a:pPr marL="893763" indent="-357188" algn="l" rtl="0" eaLnBrk="1" latinLnBrk="0" hangingPunct="1">
              <a:lnSpc>
                <a:spcPct val="150000"/>
              </a:lnSpc>
              <a:buFont typeface="Arial" panose="020B0604020202020204" pitchFamily="34" charset="0"/>
              <a:buChar char="•"/>
            </a:pPr>
            <a:r>
              <a:rPr lang="en-US" dirty="0">
                <a:solidFill>
                  <a:schemeClr val="bg1">
                    <a:lumMod val="95000"/>
                  </a:schemeClr>
                </a:solidFill>
                <a:effectLst/>
                <a:latin typeface="Aptos Display" panose="020B0004020202020204" pitchFamily="34" charset="0"/>
              </a:rPr>
              <a:t>Ancho</a:t>
            </a:r>
            <a:r>
              <a:rPr lang="en-US" dirty="0">
                <a:solidFill>
                  <a:srgbClr val="F2F2F2"/>
                </a:solidFill>
                <a:effectLst/>
                <a:latin typeface="Aptos Display" panose="020B0004020202020204" pitchFamily="34" charset="0"/>
              </a:rPr>
              <a:t>r on </a:t>
            </a:r>
            <a:r>
              <a:rPr lang="en-US" dirty="0">
                <a:solidFill>
                  <a:schemeClr val="tx2">
                    <a:lumMod val="25000"/>
                    <a:lumOff val="75000"/>
                  </a:schemeClr>
                </a:solidFill>
                <a:effectLst/>
                <a:latin typeface="Aptos Display" panose="020B0004020202020204" pitchFamily="34" charset="0"/>
              </a:rPr>
              <a:t>more than just price</a:t>
            </a:r>
          </a:p>
          <a:p>
            <a:pPr marL="893763" indent="-357188" algn="l" rtl="0" eaLnBrk="1" latinLnBrk="0" hangingPunct="1">
              <a:lnSpc>
                <a:spcPct val="150000"/>
              </a:lnSpc>
              <a:spcAft>
                <a:spcPts val="600"/>
              </a:spcAft>
            </a:pPr>
            <a:r>
              <a:rPr lang="en-US" sz="1400" dirty="0">
                <a:solidFill>
                  <a:srgbClr val="F2F2F2"/>
                </a:solidFill>
                <a:effectLst/>
                <a:latin typeface="Aptos Display" panose="020B0004020202020204" pitchFamily="34" charset="0"/>
              </a:rPr>
              <a:t>	(timelines, service levels, contract terms)</a:t>
            </a:r>
          </a:p>
          <a:p>
            <a:pPr marL="893763" indent="-357188" algn="l" rtl="0" eaLnBrk="1" latinLnBrk="0" hangingPunct="1">
              <a:buFont typeface="Arial" panose="020B0604020202020204" pitchFamily="34" charset="0"/>
              <a:buChar char="•"/>
            </a:pPr>
            <a:r>
              <a:rPr lang="en-US" dirty="0">
                <a:solidFill>
                  <a:srgbClr val="F2F2F2"/>
                </a:solidFill>
                <a:effectLst/>
                <a:latin typeface="Aptos Display" panose="020B0004020202020204" pitchFamily="34" charset="0"/>
              </a:rPr>
              <a:t>Break down their anchor </a:t>
            </a:r>
          </a:p>
          <a:p>
            <a:pPr marL="536575" algn="l" rtl="0" eaLnBrk="1" latinLnBrk="0" hangingPunct="1"/>
            <a:r>
              <a:rPr lang="en-US" dirty="0">
                <a:solidFill>
                  <a:srgbClr val="F2F2F2"/>
                </a:solidFill>
                <a:latin typeface="Aptos Display" panose="020B0004020202020204" pitchFamily="34" charset="0"/>
              </a:rPr>
              <a:t>	</a:t>
            </a:r>
            <a:r>
              <a:rPr lang="en-US" sz="1400" dirty="0">
                <a:solidFill>
                  <a:srgbClr val="F2F2F2"/>
                </a:solidFill>
                <a:effectLst/>
                <a:latin typeface="Aptos Display" panose="020B0004020202020204" pitchFamily="34" charset="0"/>
              </a:rPr>
              <a:t>and then </a:t>
            </a:r>
            <a:r>
              <a:rPr lang="en-US" sz="1400" dirty="0">
                <a:solidFill>
                  <a:schemeClr val="tx2">
                    <a:lumMod val="25000"/>
                    <a:lumOff val="75000"/>
                  </a:schemeClr>
                </a:solidFill>
                <a:effectLst/>
                <a:latin typeface="Aptos Display" panose="020B0004020202020204" pitchFamily="34" charset="0"/>
              </a:rPr>
              <a:t>re-anchor each component</a:t>
            </a:r>
            <a:endParaRPr lang="en-NZ" sz="1400" dirty="0">
              <a:solidFill>
                <a:schemeClr val="bg1">
                  <a:lumMod val="95000"/>
                </a:schemeClr>
              </a:solidFill>
              <a:latin typeface="Aptos Display" panose="020B0004020202020204" pitchFamily="34" charset="0"/>
            </a:endParaRPr>
          </a:p>
        </p:txBody>
      </p:sp>
      <p:sp>
        <p:nvSpPr>
          <p:cNvPr id="2" name="TextBox 1">
            <a:extLst>
              <a:ext uri="{FF2B5EF4-FFF2-40B4-BE49-F238E27FC236}">
                <a16:creationId xmlns:a16="http://schemas.microsoft.com/office/drawing/2014/main" id="{84B2F703-7519-DDE2-F643-3B03AF098218}"/>
              </a:ext>
            </a:extLst>
          </p:cNvPr>
          <p:cNvSpPr txBox="1"/>
          <p:nvPr/>
        </p:nvSpPr>
        <p:spPr>
          <a:xfrm>
            <a:off x="2442157" y="218740"/>
            <a:ext cx="6068421" cy="1754326"/>
          </a:xfrm>
          <a:prstGeom prst="rect">
            <a:avLst/>
          </a:prstGeom>
          <a:noFill/>
        </p:spPr>
        <p:txBody>
          <a:bodyPr wrap="square" rtlCol="0">
            <a:spAutoFit/>
          </a:bodyPr>
          <a:lstStyle/>
          <a:p>
            <a:pPr algn="ctr"/>
            <a:endParaRPr lang="en-NZ" sz="1400" b="1" dirty="0">
              <a:solidFill>
                <a:schemeClr val="tx2">
                  <a:lumMod val="25000"/>
                  <a:lumOff val="75000"/>
                </a:schemeClr>
              </a:solidFill>
            </a:endParaRPr>
          </a:p>
          <a:p>
            <a:pPr algn="ctr"/>
            <a:r>
              <a:rPr lang="en-NZ" sz="1400" b="1" dirty="0">
                <a:solidFill>
                  <a:schemeClr val="tx2">
                    <a:lumMod val="25000"/>
                    <a:lumOff val="75000"/>
                  </a:schemeClr>
                </a:solidFill>
              </a:rPr>
              <a:t>BIAS 1</a:t>
            </a:r>
          </a:p>
          <a:p>
            <a:pPr algn="ctr"/>
            <a:r>
              <a:rPr lang="en-NZ" sz="3200" b="1" dirty="0">
                <a:solidFill>
                  <a:schemeClr val="bg1"/>
                </a:solidFill>
              </a:rPr>
              <a:t>THE ANCHORING BIAS</a:t>
            </a:r>
          </a:p>
          <a:p>
            <a:pPr algn="ctr"/>
            <a:r>
              <a:rPr lang="en-US" sz="1600" i="1" dirty="0">
                <a:solidFill>
                  <a:schemeClr val="tx2">
                    <a:lumMod val="25000"/>
                    <a:lumOff val="75000"/>
                  </a:schemeClr>
                </a:solidFill>
              </a:rPr>
              <a:t>When your fast brain grabs the first number and won’t let go</a:t>
            </a:r>
          </a:p>
          <a:p>
            <a:pPr algn="ctr"/>
            <a:endParaRPr lang="en-NZ" sz="3200" b="1" dirty="0">
              <a:solidFill>
                <a:schemeClr val="bg1"/>
              </a:solidFill>
            </a:endParaRPr>
          </a:p>
        </p:txBody>
      </p:sp>
      <p:pic>
        <p:nvPicPr>
          <p:cNvPr id="3" name="Graphic 2" descr="Anchor with solid fill">
            <a:extLst>
              <a:ext uri="{FF2B5EF4-FFF2-40B4-BE49-F238E27FC236}">
                <a16:creationId xmlns:a16="http://schemas.microsoft.com/office/drawing/2014/main" id="{DADD24A7-B197-E5AA-5F53-FA50FCE3C09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78046" y="2106081"/>
            <a:ext cx="505904" cy="505904"/>
          </a:xfrm>
          <a:prstGeom prst="rect">
            <a:avLst/>
          </a:prstGeom>
        </p:spPr>
      </p:pic>
      <p:grpSp>
        <p:nvGrpSpPr>
          <p:cNvPr id="4" name="Group 3">
            <a:extLst>
              <a:ext uri="{FF2B5EF4-FFF2-40B4-BE49-F238E27FC236}">
                <a16:creationId xmlns:a16="http://schemas.microsoft.com/office/drawing/2014/main" id="{BB0EB53B-9EBE-563E-F686-17AAF0B90B54}"/>
              </a:ext>
            </a:extLst>
          </p:cNvPr>
          <p:cNvGrpSpPr/>
          <p:nvPr/>
        </p:nvGrpSpPr>
        <p:grpSpPr>
          <a:xfrm>
            <a:off x="248281" y="4743400"/>
            <a:ext cx="992809" cy="1754326"/>
            <a:chOff x="9878215" y="4377876"/>
            <a:chExt cx="1848379" cy="2851625"/>
          </a:xfrm>
        </p:grpSpPr>
        <p:pic>
          <p:nvPicPr>
            <p:cNvPr id="5" name="Picture 4">
              <a:extLst>
                <a:ext uri="{FF2B5EF4-FFF2-40B4-BE49-F238E27FC236}">
                  <a16:creationId xmlns:a16="http://schemas.microsoft.com/office/drawing/2014/main" id="{12BA28A6-87D4-7FC3-110C-464479BEB48C}"/>
                </a:ext>
              </a:extLst>
            </p:cNvPr>
            <p:cNvPicPr>
              <a:picLocks noChangeAspect="1"/>
            </p:cNvPicPr>
            <p:nvPr/>
          </p:nvPicPr>
          <p:blipFill>
            <a:blip r:embed="rId5"/>
            <a:stretch>
              <a:fillRect/>
            </a:stretch>
          </p:blipFill>
          <p:spPr>
            <a:xfrm>
              <a:off x="9950474" y="5453381"/>
              <a:ext cx="1776120" cy="1776120"/>
            </a:xfrm>
            <a:prstGeom prst="rect">
              <a:avLst/>
            </a:prstGeom>
          </p:spPr>
        </p:pic>
        <p:sp>
          <p:nvSpPr>
            <p:cNvPr id="6" name="TextBox 5">
              <a:extLst>
                <a:ext uri="{FF2B5EF4-FFF2-40B4-BE49-F238E27FC236}">
                  <a16:creationId xmlns:a16="http://schemas.microsoft.com/office/drawing/2014/main" id="{BA9E60AF-489F-120E-3878-54B846B7830B}"/>
                </a:ext>
              </a:extLst>
            </p:cNvPr>
            <p:cNvSpPr txBox="1"/>
            <p:nvPr/>
          </p:nvSpPr>
          <p:spPr>
            <a:xfrm>
              <a:off x="9878215" y="4377876"/>
              <a:ext cx="1776119" cy="523220"/>
            </a:xfrm>
            <a:prstGeom prst="rect">
              <a:avLst/>
            </a:prstGeom>
            <a:noFill/>
          </p:spPr>
          <p:txBody>
            <a:bodyPr wrap="square" rtlCol="0">
              <a:spAutoFit/>
            </a:bodyPr>
            <a:lstStyle/>
            <a:p>
              <a:pPr algn="ctr"/>
              <a:r>
                <a:rPr lang="en-NZ" sz="1400" dirty="0">
                  <a:solidFill>
                    <a:schemeClr val="tx2">
                      <a:lumMod val="10000"/>
                      <a:lumOff val="90000"/>
                    </a:schemeClr>
                  </a:solidFill>
                </a:rPr>
                <a:t>Get your extra resources here:</a:t>
              </a:r>
            </a:p>
          </p:txBody>
        </p:sp>
      </p:grpSp>
      <p:sp>
        <p:nvSpPr>
          <p:cNvPr id="8" name="TextBox 7">
            <a:extLst>
              <a:ext uri="{FF2B5EF4-FFF2-40B4-BE49-F238E27FC236}">
                <a16:creationId xmlns:a16="http://schemas.microsoft.com/office/drawing/2014/main" id="{CFD61062-AF4D-AF78-9080-B1AD1D7E230A}"/>
              </a:ext>
            </a:extLst>
          </p:cNvPr>
          <p:cNvSpPr txBox="1"/>
          <p:nvPr/>
        </p:nvSpPr>
        <p:spPr>
          <a:xfrm>
            <a:off x="4083951" y="2258042"/>
            <a:ext cx="3360376" cy="707886"/>
          </a:xfrm>
          <a:prstGeom prst="rect">
            <a:avLst/>
          </a:prstGeom>
          <a:noFill/>
        </p:spPr>
        <p:txBody>
          <a:bodyPr wrap="square" rtlCol="0">
            <a:spAutoFit/>
          </a:bodyPr>
          <a:lstStyle/>
          <a:p>
            <a:r>
              <a:rPr lang="en-US" sz="2000" dirty="0">
                <a:solidFill>
                  <a:schemeClr val="tx2">
                    <a:lumMod val="50000"/>
                    <a:lumOff val="50000"/>
                  </a:schemeClr>
                </a:solidFill>
                <a:latin typeface="Aptos Display" panose="020B0004020202020204" pitchFamily="34" charset="0"/>
              </a:rPr>
              <a:t>Anchoring Negotiation Tips:</a:t>
            </a:r>
          </a:p>
          <a:p>
            <a:endParaRPr lang="en-NZ" sz="2000" dirty="0"/>
          </a:p>
        </p:txBody>
      </p:sp>
    </p:spTree>
    <p:extLst>
      <p:ext uri="{BB962C8B-B14F-4D97-AF65-F5344CB8AC3E}">
        <p14:creationId xmlns:p14="http://schemas.microsoft.com/office/powerpoint/2010/main" val="27880182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B2CF69-8331-4630-DC47-4AC8C9C3F163}"/>
            </a:ext>
          </a:extLst>
        </p:cNvPr>
        <p:cNvGrpSpPr/>
        <p:nvPr/>
      </p:nvGrpSpPr>
      <p:grpSpPr>
        <a:xfrm>
          <a:off x="0" y="0"/>
          <a:ext cx="0" cy="0"/>
          <a:chOff x="0" y="0"/>
          <a:chExt cx="0" cy="0"/>
        </a:xfrm>
      </p:grpSpPr>
      <p:sp>
        <p:nvSpPr>
          <p:cNvPr id="22" name="Oval 21">
            <a:extLst>
              <a:ext uri="{FF2B5EF4-FFF2-40B4-BE49-F238E27FC236}">
                <a16:creationId xmlns:a16="http://schemas.microsoft.com/office/drawing/2014/main" id="{1F0793AE-C7CF-11E8-43D6-E4AF3DDE763D}"/>
              </a:ext>
            </a:extLst>
          </p:cNvPr>
          <p:cNvSpPr/>
          <p:nvPr/>
        </p:nvSpPr>
        <p:spPr>
          <a:xfrm>
            <a:off x="10072335" y="1235253"/>
            <a:ext cx="611193" cy="595375"/>
          </a:xfrm>
          <a:prstGeom prst="ellipse">
            <a:avLst/>
          </a:prstGeom>
          <a:solidFill>
            <a:srgbClr val="3399F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1" name="Oval 20">
            <a:extLst>
              <a:ext uri="{FF2B5EF4-FFF2-40B4-BE49-F238E27FC236}">
                <a16:creationId xmlns:a16="http://schemas.microsoft.com/office/drawing/2014/main" id="{7E722504-E199-5B17-387E-DA8D7CFF216F}"/>
              </a:ext>
            </a:extLst>
          </p:cNvPr>
          <p:cNvSpPr/>
          <p:nvPr/>
        </p:nvSpPr>
        <p:spPr>
          <a:xfrm>
            <a:off x="669956" y="582304"/>
            <a:ext cx="611193" cy="595375"/>
          </a:xfrm>
          <a:prstGeom prst="ellipse">
            <a:avLst/>
          </a:prstGeom>
          <a:solidFill>
            <a:srgbClr val="3399F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dirty="0"/>
          </a:p>
        </p:txBody>
      </p:sp>
      <p:cxnSp>
        <p:nvCxnSpPr>
          <p:cNvPr id="6" name="Straight Connector 5">
            <a:extLst>
              <a:ext uri="{FF2B5EF4-FFF2-40B4-BE49-F238E27FC236}">
                <a16:creationId xmlns:a16="http://schemas.microsoft.com/office/drawing/2014/main" id="{58DEDCE0-8CAC-590F-7F9D-67E701885FFE}"/>
              </a:ext>
            </a:extLst>
          </p:cNvPr>
          <p:cNvCxnSpPr>
            <a:cxnSpLocks/>
          </p:cNvCxnSpPr>
          <p:nvPr/>
        </p:nvCxnSpPr>
        <p:spPr>
          <a:xfrm flipH="1" flipV="1">
            <a:off x="0" y="879992"/>
            <a:ext cx="669956" cy="4543"/>
          </a:xfrm>
          <a:prstGeom prst="line">
            <a:avLst/>
          </a:prstGeom>
          <a:ln w="25400">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pic>
        <p:nvPicPr>
          <p:cNvPr id="4" name="The Halo Effect">
            <a:hlinkClick r:id="" action="ppaction://media"/>
            <a:extLst>
              <a:ext uri="{FF2B5EF4-FFF2-40B4-BE49-F238E27FC236}">
                <a16:creationId xmlns:a16="http://schemas.microsoft.com/office/drawing/2014/main" id="{F2A3E695-05D9-C98D-E310-2C30A3AB990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16154" y="1523351"/>
            <a:ext cx="8356181" cy="4700352"/>
          </a:xfrm>
          <a:prstGeom prst="rect">
            <a:avLst/>
          </a:prstGeom>
        </p:spPr>
      </p:pic>
      <p:cxnSp>
        <p:nvCxnSpPr>
          <p:cNvPr id="9" name="Connector: Elbow 8">
            <a:extLst>
              <a:ext uri="{FF2B5EF4-FFF2-40B4-BE49-F238E27FC236}">
                <a16:creationId xmlns:a16="http://schemas.microsoft.com/office/drawing/2014/main" id="{C3FEEED3-A954-AFFD-849F-2AB2E6D82AEA}"/>
              </a:ext>
            </a:extLst>
          </p:cNvPr>
          <p:cNvCxnSpPr>
            <a:cxnSpLocks/>
          </p:cNvCxnSpPr>
          <p:nvPr/>
        </p:nvCxnSpPr>
        <p:spPr>
          <a:xfrm rot="16200000" flipH="1">
            <a:off x="8245966" y="3946214"/>
            <a:ext cx="6077998" cy="1814066"/>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F666EC14-708F-1191-7595-8409E6B6A23C}"/>
              </a:ext>
            </a:extLst>
          </p:cNvPr>
          <p:cNvSpPr txBox="1"/>
          <p:nvPr/>
        </p:nvSpPr>
        <p:spPr>
          <a:xfrm>
            <a:off x="137309" y="306142"/>
            <a:ext cx="5958691" cy="1508105"/>
          </a:xfrm>
          <a:prstGeom prst="rect">
            <a:avLst/>
          </a:prstGeom>
          <a:noFill/>
        </p:spPr>
        <p:txBody>
          <a:bodyPr wrap="square" rtlCol="0">
            <a:spAutoFit/>
          </a:bodyPr>
          <a:lstStyle/>
          <a:p>
            <a:pPr algn="ctr"/>
            <a:r>
              <a:rPr lang="en-NZ" sz="1400" b="1" dirty="0">
                <a:solidFill>
                  <a:schemeClr val="tx2">
                    <a:lumMod val="25000"/>
                    <a:lumOff val="75000"/>
                  </a:schemeClr>
                </a:solidFill>
              </a:rPr>
              <a:t>BIAS 2</a:t>
            </a:r>
          </a:p>
          <a:p>
            <a:pPr algn="ctr"/>
            <a:r>
              <a:rPr lang="en-NZ" sz="3200" b="1" dirty="0">
                <a:solidFill>
                  <a:schemeClr val="bg1"/>
                </a:solidFill>
              </a:rPr>
              <a:t>THE HALO EFFECT</a:t>
            </a:r>
            <a:r>
              <a:rPr lang="en-US" sz="1600" i="1" dirty="0">
                <a:solidFill>
                  <a:schemeClr val="bg1">
                    <a:lumMod val="95000"/>
                  </a:schemeClr>
                </a:solidFill>
                <a:latin typeface="+mj-lt"/>
              </a:rPr>
              <a:t> </a:t>
            </a:r>
          </a:p>
          <a:p>
            <a:pPr algn="ctr"/>
            <a:r>
              <a:rPr lang="en-US" sz="1400" b="1" dirty="0">
                <a:solidFill>
                  <a:schemeClr val="tx2">
                    <a:lumMod val="25000"/>
                    <a:lumOff val="75000"/>
                  </a:schemeClr>
                </a:solidFill>
              </a:rPr>
              <a:t>Sequencing Matters</a:t>
            </a:r>
          </a:p>
          <a:p>
            <a:pPr algn="ctr"/>
            <a:endParaRPr lang="en-NZ" sz="3200" b="1" dirty="0">
              <a:solidFill>
                <a:schemeClr val="bg1"/>
              </a:solidFill>
            </a:endParaRPr>
          </a:p>
        </p:txBody>
      </p:sp>
    </p:spTree>
    <p:extLst>
      <p:ext uri="{BB962C8B-B14F-4D97-AF65-F5344CB8AC3E}">
        <p14:creationId xmlns:p14="http://schemas.microsoft.com/office/powerpoint/2010/main" val="4012360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3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B2CF69-8331-4630-DC47-4AC8C9C3F163}"/>
            </a:ext>
          </a:extLst>
        </p:cNvPr>
        <p:cNvGrpSpPr/>
        <p:nvPr/>
      </p:nvGrpSpPr>
      <p:grpSpPr>
        <a:xfrm>
          <a:off x="0" y="0"/>
          <a:ext cx="0" cy="0"/>
          <a:chOff x="0" y="0"/>
          <a:chExt cx="0" cy="0"/>
        </a:xfrm>
      </p:grpSpPr>
      <p:sp>
        <p:nvSpPr>
          <p:cNvPr id="22" name="Oval 21">
            <a:extLst>
              <a:ext uri="{FF2B5EF4-FFF2-40B4-BE49-F238E27FC236}">
                <a16:creationId xmlns:a16="http://schemas.microsoft.com/office/drawing/2014/main" id="{1F0793AE-C7CF-11E8-43D6-E4AF3DDE763D}"/>
              </a:ext>
            </a:extLst>
          </p:cNvPr>
          <p:cNvSpPr/>
          <p:nvPr/>
        </p:nvSpPr>
        <p:spPr>
          <a:xfrm>
            <a:off x="10072335" y="1235253"/>
            <a:ext cx="611193" cy="595375"/>
          </a:xfrm>
          <a:prstGeom prst="ellipse">
            <a:avLst/>
          </a:prstGeom>
          <a:solidFill>
            <a:srgbClr val="3399F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1" name="Oval 20">
            <a:extLst>
              <a:ext uri="{FF2B5EF4-FFF2-40B4-BE49-F238E27FC236}">
                <a16:creationId xmlns:a16="http://schemas.microsoft.com/office/drawing/2014/main" id="{7E722504-E199-5B17-387E-DA8D7CFF216F}"/>
              </a:ext>
            </a:extLst>
          </p:cNvPr>
          <p:cNvSpPr/>
          <p:nvPr/>
        </p:nvSpPr>
        <p:spPr>
          <a:xfrm>
            <a:off x="669956" y="582304"/>
            <a:ext cx="611193" cy="595375"/>
          </a:xfrm>
          <a:prstGeom prst="ellipse">
            <a:avLst/>
          </a:prstGeom>
          <a:solidFill>
            <a:srgbClr val="3399F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dirty="0"/>
          </a:p>
        </p:txBody>
      </p:sp>
      <p:cxnSp>
        <p:nvCxnSpPr>
          <p:cNvPr id="6" name="Straight Connector 5">
            <a:extLst>
              <a:ext uri="{FF2B5EF4-FFF2-40B4-BE49-F238E27FC236}">
                <a16:creationId xmlns:a16="http://schemas.microsoft.com/office/drawing/2014/main" id="{58DEDCE0-8CAC-590F-7F9D-67E701885FFE}"/>
              </a:ext>
            </a:extLst>
          </p:cNvPr>
          <p:cNvCxnSpPr>
            <a:cxnSpLocks/>
          </p:cNvCxnSpPr>
          <p:nvPr/>
        </p:nvCxnSpPr>
        <p:spPr>
          <a:xfrm flipH="1" flipV="1">
            <a:off x="0" y="879992"/>
            <a:ext cx="669956" cy="4543"/>
          </a:xfrm>
          <a:prstGeom prst="line">
            <a:avLst/>
          </a:prstGeom>
          <a:ln w="25400">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cxnSp>
        <p:nvCxnSpPr>
          <p:cNvPr id="9" name="Connector: Elbow 8">
            <a:extLst>
              <a:ext uri="{FF2B5EF4-FFF2-40B4-BE49-F238E27FC236}">
                <a16:creationId xmlns:a16="http://schemas.microsoft.com/office/drawing/2014/main" id="{C3FEEED3-A954-AFFD-849F-2AB2E6D82AEA}"/>
              </a:ext>
            </a:extLst>
          </p:cNvPr>
          <p:cNvCxnSpPr>
            <a:cxnSpLocks/>
          </p:cNvCxnSpPr>
          <p:nvPr/>
        </p:nvCxnSpPr>
        <p:spPr>
          <a:xfrm rot="16200000" flipH="1">
            <a:off x="8245966" y="3946214"/>
            <a:ext cx="6077998" cy="1814066"/>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F666EC14-708F-1191-7595-8409E6B6A23C}"/>
              </a:ext>
            </a:extLst>
          </p:cNvPr>
          <p:cNvSpPr txBox="1"/>
          <p:nvPr/>
        </p:nvSpPr>
        <p:spPr>
          <a:xfrm>
            <a:off x="233404" y="291745"/>
            <a:ext cx="5958691" cy="1538883"/>
          </a:xfrm>
          <a:prstGeom prst="rect">
            <a:avLst/>
          </a:prstGeom>
          <a:noFill/>
        </p:spPr>
        <p:txBody>
          <a:bodyPr wrap="square" rtlCol="0">
            <a:spAutoFit/>
          </a:bodyPr>
          <a:lstStyle/>
          <a:p>
            <a:pPr algn="ctr"/>
            <a:r>
              <a:rPr lang="en-NZ" sz="1400" b="1" dirty="0">
                <a:solidFill>
                  <a:schemeClr val="tx2">
                    <a:lumMod val="25000"/>
                    <a:lumOff val="75000"/>
                  </a:schemeClr>
                </a:solidFill>
              </a:rPr>
              <a:t>BIAS 2</a:t>
            </a:r>
          </a:p>
          <a:p>
            <a:pPr algn="ctr"/>
            <a:r>
              <a:rPr lang="en-NZ" sz="3200" b="1" dirty="0">
                <a:solidFill>
                  <a:schemeClr val="bg1"/>
                </a:solidFill>
              </a:rPr>
              <a:t>THE HALO EFFECT</a:t>
            </a:r>
            <a:r>
              <a:rPr lang="en-US" sz="1600" i="1" dirty="0">
                <a:solidFill>
                  <a:schemeClr val="bg1">
                    <a:lumMod val="95000"/>
                  </a:schemeClr>
                </a:solidFill>
                <a:latin typeface="+mj-lt"/>
              </a:rPr>
              <a:t> </a:t>
            </a:r>
          </a:p>
          <a:p>
            <a:pPr algn="ctr"/>
            <a:r>
              <a:rPr lang="en-US" sz="1600" i="1" dirty="0">
                <a:solidFill>
                  <a:schemeClr val="bg1">
                    <a:lumMod val="95000"/>
                  </a:schemeClr>
                </a:solidFill>
                <a:latin typeface="+mj-lt"/>
              </a:rPr>
              <a:t>Sequencing Matters</a:t>
            </a:r>
          </a:p>
          <a:p>
            <a:pPr algn="ctr"/>
            <a:endParaRPr lang="en-NZ" sz="3200" b="1" dirty="0">
              <a:solidFill>
                <a:schemeClr val="bg1"/>
              </a:solidFill>
            </a:endParaRPr>
          </a:p>
        </p:txBody>
      </p:sp>
      <p:sp>
        <p:nvSpPr>
          <p:cNvPr id="2" name="TextBox 1">
            <a:extLst>
              <a:ext uri="{FF2B5EF4-FFF2-40B4-BE49-F238E27FC236}">
                <a16:creationId xmlns:a16="http://schemas.microsoft.com/office/drawing/2014/main" id="{0E533FB3-2EFE-652C-F76E-4125A827BF61}"/>
              </a:ext>
            </a:extLst>
          </p:cNvPr>
          <p:cNvSpPr txBox="1"/>
          <p:nvPr/>
        </p:nvSpPr>
        <p:spPr>
          <a:xfrm>
            <a:off x="-118920" y="1804899"/>
            <a:ext cx="10659921" cy="1508105"/>
          </a:xfrm>
          <a:prstGeom prst="rect">
            <a:avLst/>
          </a:prstGeom>
          <a:noFill/>
        </p:spPr>
        <p:txBody>
          <a:bodyPr wrap="square">
            <a:spAutoFit/>
          </a:bodyPr>
          <a:lstStyle/>
          <a:p>
            <a:pPr marL="0" indent="0" algn="l" rtl="0" eaLnBrk="1" latinLnBrk="0" hangingPunct="1">
              <a:buNone/>
            </a:pPr>
            <a:endParaRPr lang="en-US" sz="2400" dirty="0">
              <a:solidFill>
                <a:schemeClr val="tx2">
                  <a:lumMod val="25000"/>
                  <a:lumOff val="75000"/>
                </a:schemeClr>
              </a:solidFill>
              <a:latin typeface="+mj-lt"/>
            </a:endParaRPr>
          </a:p>
          <a:p>
            <a:pPr marL="711200"/>
            <a:r>
              <a:rPr lang="en-US" sz="2000" dirty="0">
                <a:solidFill>
                  <a:schemeClr val="tx2">
                    <a:lumMod val="25000"/>
                    <a:lumOff val="75000"/>
                  </a:schemeClr>
                </a:solidFill>
                <a:latin typeface="+mj-lt"/>
              </a:rPr>
              <a:t>First Impressions Stick – use them to your advantage</a:t>
            </a:r>
            <a:endParaRPr lang="en-US" sz="2000" dirty="0">
              <a:solidFill>
                <a:schemeClr val="tx2">
                  <a:lumMod val="25000"/>
                  <a:lumOff val="75000"/>
                </a:schemeClr>
              </a:solidFill>
              <a:latin typeface="+mj-lt"/>
              <a:sym typeface="Wingdings" panose="05000000000000000000" pitchFamily="2" charset="2"/>
            </a:endParaRPr>
          </a:p>
          <a:p>
            <a:pPr marL="711200"/>
            <a:endParaRPr lang="en-US" sz="2400" dirty="0">
              <a:solidFill>
                <a:schemeClr val="tx2">
                  <a:lumMod val="25000"/>
                  <a:lumOff val="75000"/>
                </a:schemeClr>
              </a:solidFill>
              <a:latin typeface="Aptos Display" panose="020B0004020202020204" pitchFamily="34" charset="0"/>
            </a:endParaRPr>
          </a:p>
          <a:p>
            <a:pPr marL="711200"/>
            <a:endParaRPr lang="en-US" sz="2400" dirty="0">
              <a:solidFill>
                <a:schemeClr val="tx2">
                  <a:lumMod val="25000"/>
                  <a:lumOff val="75000"/>
                </a:schemeClr>
              </a:solidFill>
              <a:latin typeface="+mj-lt"/>
            </a:endParaRPr>
          </a:p>
        </p:txBody>
      </p:sp>
      <p:sp>
        <p:nvSpPr>
          <p:cNvPr id="5" name="TextBox 4">
            <a:extLst>
              <a:ext uri="{FF2B5EF4-FFF2-40B4-BE49-F238E27FC236}">
                <a16:creationId xmlns:a16="http://schemas.microsoft.com/office/drawing/2014/main" id="{5DF03913-BF5D-6632-C30D-A12C0648999A}"/>
              </a:ext>
            </a:extLst>
          </p:cNvPr>
          <p:cNvSpPr txBox="1"/>
          <p:nvPr/>
        </p:nvSpPr>
        <p:spPr>
          <a:xfrm>
            <a:off x="-118921" y="2874544"/>
            <a:ext cx="8186805" cy="2462213"/>
          </a:xfrm>
          <a:prstGeom prst="rect">
            <a:avLst/>
          </a:prstGeom>
          <a:noFill/>
        </p:spPr>
        <p:txBody>
          <a:bodyPr wrap="square">
            <a:spAutoFit/>
          </a:bodyPr>
          <a:lstStyle/>
          <a:p>
            <a:pPr marL="1054100" indent="-342900">
              <a:buAutoNum type="arabicPeriod"/>
            </a:pPr>
            <a:r>
              <a:rPr lang="en-US" dirty="0">
                <a:solidFill>
                  <a:schemeClr val="tx2">
                    <a:lumMod val="10000"/>
                    <a:lumOff val="90000"/>
                  </a:schemeClr>
                </a:solidFill>
                <a:latin typeface="+mj-lt"/>
                <a:sym typeface="Wingdings" panose="05000000000000000000" pitchFamily="2" charset="2"/>
              </a:rPr>
              <a:t>S</a:t>
            </a:r>
            <a:r>
              <a:rPr lang="en-US" sz="1800" dirty="0">
                <a:solidFill>
                  <a:schemeClr val="tx2">
                    <a:lumMod val="10000"/>
                    <a:lumOff val="90000"/>
                  </a:schemeClr>
                </a:solidFill>
                <a:latin typeface="+mj-lt"/>
                <a:sym typeface="Wingdings" panose="05000000000000000000" pitchFamily="2" charset="2"/>
              </a:rPr>
              <a:t>equence information and issues strategically</a:t>
            </a:r>
            <a:endParaRPr lang="en-US" dirty="0">
              <a:solidFill>
                <a:schemeClr val="tx2">
                  <a:lumMod val="10000"/>
                  <a:lumOff val="90000"/>
                </a:schemeClr>
              </a:solidFill>
              <a:latin typeface="+mj-lt"/>
              <a:sym typeface="Wingdings" panose="05000000000000000000" pitchFamily="2" charset="2"/>
            </a:endParaRPr>
          </a:p>
          <a:p>
            <a:pPr marL="1079500" indent="-368300"/>
            <a:r>
              <a:rPr lang="en-US" b="1" dirty="0">
                <a:solidFill>
                  <a:schemeClr val="tx2">
                    <a:lumMod val="10000"/>
                    <a:lumOff val="90000"/>
                  </a:schemeClr>
                </a:solidFill>
                <a:latin typeface="+mj-lt"/>
                <a:sym typeface="Wingdings" panose="05000000000000000000" pitchFamily="2" charset="2"/>
              </a:rPr>
              <a:t>	</a:t>
            </a:r>
            <a:r>
              <a:rPr lang="en-NZ" sz="1400" dirty="0">
                <a:solidFill>
                  <a:schemeClr val="bg1">
                    <a:lumMod val="95000"/>
                  </a:schemeClr>
                </a:solidFill>
              </a:rPr>
              <a:t>Lead with your strongest value proposition</a:t>
            </a:r>
          </a:p>
          <a:p>
            <a:pPr marL="711200"/>
            <a:endParaRPr lang="en-NZ" dirty="0">
              <a:solidFill>
                <a:schemeClr val="bg1">
                  <a:lumMod val="95000"/>
                </a:schemeClr>
              </a:solidFill>
            </a:endParaRPr>
          </a:p>
          <a:p>
            <a:pPr marL="1071563" indent="-357188"/>
            <a:r>
              <a:rPr lang="en-NZ" dirty="0">
                <a:solidFill>
                  <a:schemeClr val="tx2">
                    <a:lumMod val="10000"/>
                    <a:lumOff val="90000"/>
                  </a:schemeClr>
                </a:solidFill>
              </a:rPr>
              <a:t>2. 	Match your opening to your audience – what’s important to them?</a:t>
            </a:r>
          </a:p>
          <a:p>
            <a:pPr marL="1079500" lvl="1"/>
            <a:r>
              <a:rPr lang="en-NZ" sz="1400" dirty="0">
                <a:solidFill>
                  <a:schemeClr val="bg1">
                    <a:lumMod val="95000"/>
                  </a:schemeClr>
                </a:solidFill>
              </a:rPr>
              <a:t>Cost savings for procurement, compliance for government, innovation for tech companies</a:t>
            </a:r>
          </a:p>
          <a:p>
            <a:pPr marL="1054100" indent="-342900">
              <a:buAutoNum type="arabicPeriod"/>
            </a:pPr>
            <a:endParaRPr lang="en-US" sz="1800" b="1" dirty="0">
              <a:solidFill>
                <a:schemeClr val="bg1">
                  <a:lumMod val="95000"/>
                </a:schemeClr>
              </a:solidFill>
              <a:latin typeface="+mj-lt"/>
              <a:sym typeface="Wingdings" panose="05000000000000000000" pitchFamily="2" charset="2"/>
            </a:endParaRPr>
          </a:p>
          <a:p>
            <a:pPr marL="711200"/>
            <a:endParaRPr lang="en-US" sz="1800" b="1" dirty="0">
              <a:solidFill>
                <a:schemeClr val="accent5">
                  <a:lumMod val="20000"/>
                  <a:lumOff val="80000"/>
                </a:schemeClr>
              </a:solidFill>
              <a:latin typeface="+mj-lt"/>
              <a:sym typeface="Wingdings" panose="05000000000000000000" pitchFamily="2" charset="2"/>
            </a:endParaRPr>
          </a:p>
          <a:p>
            <a:pPr marL="711200"/>
            <a:r>
              <a:rPr lang="en-US" sz="3200" b="1" dirty="0">
                <a:solidFill>
                  <a:schemeClr val="accent5">
                    <a:lumMod val="20000"/>
                    <a:lumOff val="80000"/>
                  </a:schemeClr>
                </a:solidFill>
                <a:latin typeface="+mj-lt"/>
                <a:sym typeface="Wingdings" panose="05000000000000000000" pitchFamily="2" charset="2"/>
              </a:rPr>
              <a:t>		</a:t>
            </a:r>
            <a:endParaRPr lang="en-US" sz="3200" b="1" dirty="0">
              <a:solidFill>
                <a:schemeClr val="accent5">
                  <a:lumMod val="60000"/>
                  <a:lumOff val="40000"/>
                </a:schemeClr>
              </a:solidFill>
              <a:latin typeface="+mj-lt"/>
              <a:sym typeface="Wingdings" panose="05000000000000000000" pitchFamily="2" charset="2"/>
            </a:endParaRPr>
          </a:p>
        </p:txBody>
      </p:sp>
      <p:sp>
        <p:nvSpPr>
          <p:cNvPr id="8" name="TextBox 7">
            <a:extLst>
              <a:ext uri="{FF2B5EF4-FFF2-40B4-BE49-F238E27FC236}">
                <a16:creationId xmlns:a16="http://schemas.microsoft.com/office/drawing/2014/main" id="{C27C7A49-6189-42CD-86D3-242BFA3FEEE7}"/>
              </a:ext>
            </a:extLst>
          </p:cNvPr>
          <p:cNvSpPr txBox="1"/>
          <p:nvPr/>
        </p:nvSpPr>
        <p:spPr>
          <a:xfrm>
            <a:off x="656796" y="5081742"/>
            <a:ext cx="6635370" cy="400110"/>
          </a:xfrm>
          <a:prstGeom prst="rect">
            <a:avLst/>
          </a:prstGeom>
          <a:noFill/>
          <a:ln w="57150">
            <a:solidFill>
              <a:schemeClr val="tx2">
                <a:lumMod val="10000"/>
                <a:lumOff val="9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chemeClr val="tx2">
                    <a:lumMod val="50000"/>
                    <a:lumOff val="50000"/>
                  </a:schemeClr>
                </a:solidFill>
                <a:effectLst/>
                <a:uLnTx/>
                <a:uFillTx/>
                <a:latin typeface="Aptos Display" panose="02110004020202020204"/>
                <a:ea typeface="+mn-ea"/>
                <a:cs typeface="+mn-cs"/>
              </a:rPr>
              <a:t>Negotiation tip:</a:t>
            </a:r>
            <a:r>
              <a:rPr kumimoji="0" lang="en-US" altLang="en-US" sz="2000" b="0" i="0" u="none" strike="noStrike" kern="1200" cap="none" spc="0" normalizeH="0" baseline="0" noProof="0" dirty="0">
                <a:ln>
                  <a:noFill/>
                </a:ln>
                <a:solidFill>
                  <a:schemeClr val="tx2">
                    <a:lumMod val="50000"/>
                    <a:lumOff val="50000"/>
                  </a:schemeClr>
                </a:solidFill>
                <a:effectLst/>
                <a:uLnTx/>
                <a:uFillTx/>
                <a:latin typeface="Aptos Display" panose="02110004020202020204"/>
                <a:ea typeface="+mn-ea"/>
                <a:cs typeface="+mn-cs"/>
              </a:rPr>
              <a:t>  </a:t>
            </a:r>
            <a:r>
              <a:rPr kumimoji="0" lang="en-US" altLang="en-US" sz="2000" b="0" i="0" u="none" strike="noStrike" kern="1200" cap="none" spc="0" normalizeH="0" baseline="0" noProof="0" dirty="0">
                <a:ln>
                  <a:noFill/>
                </a:ln>
                <a:solidFill>
                  <a:srgbClr val="FFFFFF">
                    <a:lumMod val="95000"/>
                  </a:srgbClr>
                </a:solidFill>
                <a:effectLst/>
                <a:uLnTx/>
                <a:uFillTx/>
                <a:latin typeface="Aptos Display" panose="02110004020202020204"/>
                <a:ea typeface="+mn-ea"/>
                <a:cs typeface="+mn-cs"/>
              </a:rPr>
              <a:t>Control the Sequence, Control the Impression </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11" name="Picture 10">
            <a:extLst>
              <a:ext uri="{FF2B5EF4-FFF2-40B4-BE49-F238E27FC236}">
                <a16:creationId xmlns:a16="http://schemas.microsoft.com/office/drawing/2014/main" id="{D2963191-57F9-7894-CF1B-F63AFA96FBBE}"/>
              </a:ext>
            </a:extLst>
          </p:cNvPr>
          <p:cNvPicPr>
            <a:picLocks noChangeAspect="1"/>
          </p:cNvPicPr>
          <p:nvPr/>
        </p:nvPicPr>
        <p:blipFill>
          <a:blip r:embed="rId3"/>
          <a:stretch>
            <a:fillRect/>
          </a:stretch>
        </p:blipFill>
        <p:spPr>
          <a:xfrm>
            <a:off x="9718882" y="3148033"/>
            <a:ext cx="2276793" cy="341042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31261609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6643555-6EB2-D891-04B0-B80C43633D50}"/>
              </a:ext>
            </a:extLst>
          </p:cNvPr>
          <p:cNvSpPr txBox="1"/>
          <p:nvPr/>
        </p:nvSpPr>
        <p:spPr>
          <a:xfrm>
            <a:off x="438966" y="3386022"/>
            <a:ext cx="11314068" cy="1261884"/>
          </a:xfrm>
          <a:prstGeom prst="rect">
            <a:avLst/>
          </a:prstGeom>
          <a:noFill/>
        </p:spPr>
        <p:txBody>
          <a:bodyPr wrap="square" rtlCol="0">
            <a:spAutoFit/>
          </a:bodyPr>
          <a:lstStyle/>
          <a:p>
            <a:pPr algn="ctr"/>
            <a:r>
              <a:rPr lang="en-NZ" sz="4000" dirty="0">
                <a:solidFill>
                  <a:schemeClr val="bg1">
                    <a:lumMod val="95000"/>
                  </a:schemeClr>
                </a:solidFill>
                <a:latin typeface="+mj-lt"/>
                <a:ea typeface="Roboto Condensed Light" panose="02000000000000000000" pitchFamily="2" charset="0"/>
                <a:cs typeface="Roboto Condensed Light" panose="02000000000000000000" pitchFamily="2" charset="0"/>
              </a:rPr>
              <a:t>negotiation = </a:t>
            </a:r>
            <a:r>
              <a:rPr lang="en-NZ" sz="4000" dirty="0">
                <a:solidFill>
                  <a:srgbClr val="CCFF66"/>
                </a:solidFill>
                <a:latin typeface="+mj-lt"/>
                <a:ea typeface="Roboto Condensed Light" panose="02000000000000000000" pitchFamily="2" charset="0"/>
                <a:cs typeface="Roboto Condensed Light" panose="02000000000000000000" pitchFamily="2" charset="0"/>
              </a:rPr>
              <a:t>the art of influencing decisions</a:t>
            </a:r>
          </a:p>
          <a:p>
            <a:endParaRPr lang="en-NZ" sz="3600" dirty="0">
              <a:solidFill>
                <a:srgbClr val="CCFF66"/>
              </a:solidFill>
              <a:latin typeface="+mj-lt"/>
            </a:endParaRPr>
          </a:p>
        </p:txBody>
      </p:sp>
      <p:sp>
        <p:nvSpPr>
          <p:cNvPr id="3" name="Oval 2">
            <a:extLst>
              <a:ext uri="{FF2B5EF4-FFF2-40B4-BE49-F238E27FC236}">
                <a16:creationId xmlns:a16="http://schemas.microsoft.com/office/drawing/2014/main" id="{400C3FE2-7C1E-2A50-F708-66F0F9DDE950}"/>
              </a:ext>
            </a:extLst>
          </p:cNvPr>
          <p:cNvSpPr/>
          <p:nvPr/>
        </p:nvSpPr>
        <p:spPr>
          <a:xfrm rot="5400000">
            <a:off x="5740062" y="1912408"/>
            <a:ext cx="611193" cy="595375"/>
          </a:xfrm>
          <a:prstGeom prst="ellipse">
            <a:avLst/>
          </a:prstGeom>
          <a:solidFill>
            <a:srgbClr val="CCFF66">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dirty="0"/>
          </a:p>
        </p:txBody>
      </p:sp>
      <p:cxnSp>
        <p:nvCxnSpPr>
          <p:cNvPr id="4" name="Straight Connector 3">
            <a:extLst>
              <a:ext uri="{FF2B5EF4-FFF2-40B4-BE49-F238E27FC236}">
                <a16:creationId xmlns:a16="http://schemas.microsoft.com/office/drawing/2014/main" id="{812EA68C-C87D-EB17-4503-E09DF9788818}"/>
              </a:ext>
            </a:extLst>
          </p:cNvPr>
          <p:cNvCxnSpPr>
            <a:cxnSpLocks/>
          </p:cNvCxnSpPr>
          <p:nvPr/>
        </p:nvCxnSpPr>
        <p:spPr>
          <a:xfrm flipV="1">
            <a:off x="6024007" y="35062"/>
            <a:ext cx="1" cy="1869437"/>
          </a:xfrm>
          <a:prstGeom prst="line">
            <a:avLst/>
          </a:prstGeom>
          <a:ln w="25400">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pic>
        <p:nvPicPr>
          <p:cNvPr id="5" name="Picture 4" descr="A blue and gold logo&#10;&#10;AI-generated content may be incorrect.">
            <a:extLst>
              <a:ext uri="{FF2B5EF4-FFF2-40B4-BE49-F238E27FC236}">
                <a16:creationId xmlns:a16="http://schemas.microsoft.com/office/drawing/2014/main" id="{3192D6D3-AA67-D57E-5E37-E838717D2BD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965" b="90000" l="9955" r="89995">
                        <a14:foregroundMark x1="33897" y1="2965" x2="34345" y2="20905"/>
                        <a14:foregroundMark x1="41215" y1="14472" x2="41215" y2="14472"/>
                        <a14:foregroundMark x1="41215" y1="14472" x2="41215" y2="14472"/>
                        <a14:foregroundMark x1="58835" y1="14472" x2="58835" y2="14472"/>
                        <a14:foregroundMark x1="58835" y1="14472" x2="58835" y2="14472"/>
                        <a14:foregroundMark x1="72524" y1="14271" x2="72524" y2="14271"/>
                        <a14:foregroundMark x1="72524" y1="14271" x2="72524" y2="14271"/>
                        <a14:foregroundMark x1="28074" y1="35628" x2="28074" y2="35628"/>
                      </a14:backgroundRemoval>
                    </a14:imgEffect>
                  </a14:imgLayer>
                </a14:imgProps>
              </a:ext>
            </a:extLst>
          </a:blip>
          <a:stretch>
            <a:fillRect/>
          </a:stretch>
        </p:blipFill>
        <p:spPr>
          <a:xfrm>
            <a:off x="10237243" y="273825"/>
            <a:ext cx="1954757" cy="1936270"/>
          </a:xfrm>
          <a:prstGeom prst="rect">
            <a:avLst/>
          </a:prstGeom>
        </p:spPr>
      </p:pic>
    </p:spTree>
    <p:extLst>
      <p:ext uri="{BB962C8B-B14F-4D97-AF65-F5344CB8AC3E}">
        <p14:creationId xmlns:p14="http://schemas.microsoft.com/office/powerpoint/2010/main" val="1616260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27EF41-3742-123E-4435-51674F746424}"/>
            </a:ext>
          </a:extLst>
        </p:cNvPr>
        <p:cNvGrpSpPr/>
        <p:nvPr/>
      </p:nvGrpSpPr>
      <p:grpSpPr>
        <a:xfrm>
          <a:off x="0" y="0"/>
          <a:ext cx="0" cy="0"/>
          <a:chOff x="0" y="0"/>
          <a:chExt cx="0" cy="0"/>
        </a:xfrm>
      </p:grpSpPr>
      <p:sp>
        <p:nvSpPr>
          <p:cNvPr id="7" name="Oval 6">
            <a:extLst>
              <a:ext uri="{FF2B5EF4-FFF2-40B4-BE49-F238E27FC236}">
                <a16:creationId xmlns:a16="http://schemas.microsoft.com/office/drawing/2014/main" id="{0E0D5902-223C-D23D-3F84-C75CE73AB130}"/>
              </a:ext>
            </a:extLst>
          </p:cNvPr>
          <p:cNvSpPr/>
          <p:nvPr/>
        </p:nvSpPr>
        <p:spPr>
          <a:xfrm>
            <a:off x="1262115" y="3866708"/>
            <a:ext cx="611193" cy="595375"/>
          </a:xfrm>
          <a:prstGeom prst="ellipse">
            <a:avLst/>
          </a:prstGeom>
          <a:solidFill>
            <a:schemeClr val="accent5">
              <a:lumMod val="60000"/>
              <a:lumOff val="40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dirty="0"/>
          </a:p>
        </p:txBody>
      </p:sp>
      <p:cxnSp>
        <p:nvCxnSpPr>
          <p:cNvPr id="10" name="Straight Connector 9">
            <a:extLst>
              <a:ext uri="{FF2B5EF4-FFF2-40B4-BE49-F238E27FC236}">
                <a16:creationId xmlns:a16="http://schemas.microsoft.com/office/drawing/2014/main" id="{AB1B643F-FCA8-C617-D411-228C5F5B3434}"/>
              </a:ext>
            </a:extLst>
          </p:cNvPr>
          <p:cNvCxnSpPr>
            <a:cxnSpLocks/>
          </p:cNvCxnSpPr>
          <p:nvPr/>
        </p:nvCxnSpPr>
        <p:spPr>
          <a:xfrm flipH="1">
            <a:off x="-826685" y="4157997"/>
            <a:ext cx="2088800" cy="0"/>
          </a:xfrm>
          <a:prstGeom prst="line">
            <a:avLst/>
          </a:prstGeom>
          <a:ln w="25400">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78EE57DD-474E-38CC-39B0-1C4DE97C2302}"/>
              </a:ext>
            </a:extLst>
          </p:cNvPr>
          <p:cNvSpPr txBox="1"/>
          <p:nvPr/>
        </p:nvSpPr>
        <p:spPr>
          <a:xfrm>
            <a:off x="2310395" y="2907501"/>
            <a:ext cx="7422183" cy="2569934"/>
          </a:xfrm>
          <a:prstGeom prst="rect">
            <a:avLst/>
          </a:prstGeom>
          <a:noFill/>
        </p:spPr>
        <p:txBody>
          <a:bodyPr wrap="square" rtlCol="0">
            <a:spAutoFit/>
          </a:bodyPr>
          <a:lstStyle/>
          <a:p>
            <a:pPr algn="ctr"/>
            <a:r>
              <a:rPr lang="en-NZ" sz="1400" b="1" dirty="0">
                <a:solidFill>
                  <a:schemeClr val="accent5">
                    <a:lumMod val="60000"/>
                    <a:lumOff val="40000"/>
                  </a:schemeClr>
                </a:solidFill>
              </a:rPr>
              <a:t>BIAS 3</a:t>
            </a:r>
          </a:p>
          <a:p>
            <a:pPr algn="ctr">
              <a:spcAft>
                <a:spcPts val="600"/>
              </a:spcAft>
            </a:pPr>
            <a:r>
              <a:rPr lang="en-NZ" sz="3200" b="1" dirty="0">
                <a:solidFill>
                  <a:schemeClr val="accent5">
                    <a:lumMod val="20000"/>
                    <a:lumOff val="80000"/>
                  </a:schemeClr>
                </a:solidFill>
              </a:rPr>
              <a:t>LOSS AVERSION</a:t>
            </a:r>
          </a:p>
          <a:p>
            <a:pPr algn="ctr">
              <a:spcAft>
                <a:spcPts val="600"/>
              </a:spcAft>
            </a:pPr>
            <a:r>
              <a:rPr lang="en-NZ" sz="3200" b="1" dirty="0">
                <a:solidFill>
                  <a:schemeClr val="accent5">
                    <a:lumMod val="20000"/>
                    <a:lumOff val="80000"/>
                  </a:schemeClr>
                </a:solidFill>
              </a:rPr>
              <a:t> </a:t>
            </a:r>
            <a:r>
              <a:rPr lang="en-NZ" sz="2400" i="1" dirty="0">
                <a:solidFill>
                  <a:schemeClr val="bg1"/>
                </a:solidFill>
              </a:rPr>
              <a:t>We fear losses about twice as much as we value gains</a:t>
            </a:r>
            <a:endParaRPr lang="en-NZ" sz="2400" b="1" i="1" dirty="0">
              <a:solidFill>
                <a:srgbClr val="C00000"/>
              </a:solidFill>
            </a:endParaRPr>
          </a:p>
          <a:p>
            <a:pPr algn="ctr">
              <a:spcAft>
                <a:spcPts val="600"/>
              </a:spcAft>
            </a:pPr>
            <a:endParaRPr lang="en-NZ" sz="2400" b="1" i="1" dirty="0">
              <a:solidFill>
                <a:srgbClr val="C00000"/>
              </a:solidFill>
              <a:latin typeface="+mj-lt"/>
            </a:endParaRPr>
          </a:p>
          <a:p>
            <a:endParaRPr lang="en-NZ" sz="1600" dirty="0">
              <a:solidFill>
                <a:srgbClr val="6D8CB1"/>
              </a:solidFill>
            </a:endParaRPr>
          </a:p>
          <a:p>
            <a:pPr algn="ctr"/>
            <a:endParaRPr lang="en-NZ" sz="1400" i="1" dirty="0">
              <a:solidFill>
                <a:schemeClr val="bg1"/>
              </a:solidFill>
            </a:endParaRPr>
          </a:p>
          <a:p>
            <a:pPr algn="ctr"/>
            <a:endParaRPr lang="en-NZ" sz="1400" i="1" dirty="0">
              <a:solidFill>
                <a:schemeClr val="bg1"/>
              </a:solidFill>
            </a:endParaRPr>
          </a:p>
        </p:txBody>
      </p:sp>
      <p:cxnSp>
        <p:nvCxnSpPr>
          <p:cNvPr id="14" name="Straight Connector 13">
            <a:extLst>
              <a:ext uri="{FF2B5EF4-FFF2-40B4-BE49-F238E27FC236}">
                <a16:creationId xmlns:a16="http://schemas.microsoft.com/office/drawing/2014/main" id="{8F7FDAEA-1AC7-3BCE-B091-7243DA7E4901}"/>
              </a:ext>
            </a:extLst>
          </p:cNvPr>
          <p:cNvCxnSpPr>
            <a:cxnSpLocks/>
          </p:cNvCxnSpPr>
          <p:nvPr/>
        </p:nvCxnSpPr>
        <p:spPr>
          <a:xfrm flipV="1">
            <a:off x="10430416" y="4389744"/>
            <a:ext cx="0" cy="3053713"/>
          </a:xfrm>
          <a:prstGeom prst="line">
            <a:avLst/>
          </a:prstGeom>
          <a:ln w="25400">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sp>
        <p:nvSpPr>
          <p:cNvPr id="22" name="Oval 21">
            <a:extLst>
              <a:ext uri="{FF2B5EF4-FFF2-40B4-BE49-F238E27FC236}">
                <a16:creationId xmlns:a16="http://schemas.microsoft.com/office/drawing/2014/main" id="{7FEB886A-0AD0-EE60-F866-B492E4B4B5B4}"/>
              </a:ext>
            </a:extLst>
          </p:cNvPr>
          <p:cNvSpPr/>
          <p:nvPr/>
        </p:nvSpPr>
        <p:spPr>
          <a:xfrm>
            <a:off x="10112293" y="3794369"/>
            <a:ext cx="611193" cy="595375"/>
          </a:xfrm>
          <a:prstGeom prst="ellipse">
            <a:avLst/>
          </a:prstGeom>
          <a:solidFill>
            <a:schemeClr val="accent5">
              <a:lumMod val="60000"/>
              <a:lumOff val="40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dirty="0"/>
          </a:p>
        </p:txBody>
      </p:sp>
    </p:spTree>
    <p:extLst>
      <p:ext uri="{BB962C8B-B14F-4D97-AF65-F5344CB8AC3E}">
        <p14:creationId xmlns:p14="http://schemas.microsoft.com/office/powerpoint/2010/main" val="4143252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B198D4-1BEA-8B4E-2439-0580E7DE6732}"/>
            </a:ext>
          </a:extLst>
        </p:cNvPr>
        <p:cNvGrpSpPr/>
        <p:nvPr/>
      </p:nvGrpSpPr>
      <p:grpSpPr>
        <a:xfrm>
          <a:off x="0" y="0"/>
          <a:ext cx="0" cy="0"/>
          <a:chOff x="0" y="0"/>
          <a:chExt cx="0" cy="0"/>
        </a:xfrm>
      </p:grpSpPr>
      <p:sp>
        <p:nvSpPr>
          <p:cNvPr id="7" name="Oval 6">
            <a:extLst>
              <a:ext uri="{FF2B5EF4-FFF2-40B4-BE49-F238E27FC236}">
                <a16:creationId xmlns:a16="http://schemas.microsoft.com/office/drawing/2014/main" id="{968BEA09-3562-8885-7D85-05F9D740E79D}"/>
              </a:ext>
            </a:extLst>
          </p:cNvPr>
          <p:cNvSpPr/>
          <p:nvPr/>
        </p:nvSpPr>
        <p:spPr>
          <a:xfrm>
            <a:off x="1564163" y="364582"/>
            <a:ext cx="611193" cy="595375"/>
          </a:xfrm>
          <a:prstGeom prst="ellipse">
            <a:avLst/>
          </a:prstGeom>
          <a:solidFill>
            <a:srgbClr val="E596D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dirty="0"/>
          </a:p>
        </p:txBody>
      </p:sp>
      <p:cxnSp>
        <p:nvCxnSpPr>
          <p:cNvPr id="10" name="Straight Connector 9">
            <a:extLst>
              <a:ext uri="{FF2B5EF4-FFF2-40B4-BE49-F238E27FC236}">
                <a16:creationId xmlns:a16="http://schemas.microsoft.com/office/drawing/2014/main" id="{7BD0F871-FB71-D835-53C4-AF3356BF5C2D}"/>
              </a:ext>
            </a:extLst>
          </p:cNvPr>
          <p:cNvCxnSpPr>
            <a:cxnSpLocks/>
          </p:cNvCxnSpPr>
          <p:nvPr/>
        </p:nvCxnSpPr>
        <p:spPr>
          <a:xfrm flipH="1">
            <a:off x="-524637" y="662269"/>
            <a:ext cx="2088800" cy="0"/>
          </a:xfrm>
          <a:prstGeom prst="line">
            <a:avLst/>
          </a:prstGeom>
          <a:ln w="25400">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B2929AD8-99B2-BA74-EA14-CB5ED44702FB}"/>
              </a:ext>
            </a:extLst>
          </p:cNvPr>
          <p:cNvCxnSpPr>
            <a:cxnSpLocks/>
          </p:cNvCxnSpPr>
          <p:nvPr/>
        </p:nvCxnSpPr>
        <p:spPr>
          <a:xfrm flipV="1">
            <a:off x="7471459" y="5175377"/>
            <a:ext cx="0" cy="1703057"/>
          </a:xfrm>
          <a:prstGeom prst="line">
            <a:avLst/>
          </a:prstGeom>
          <a:ln w="25400">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sp>
        <p:nvSpPr>
          <p:cNvPr id="22" name="Oval 21">
            <a:extLst>
              <a:ext uri="{FF2B5EF4-FFF2-40B4-BE49-F238E27FC236}">
                <a16:creationId xmlns:a16="http://schemas.microsoft.com/office/drawing/2014/main" id="{06DD63AE-04DE-69A5-709C-7482B3E698E5}"/>
              </a:ext>
            </a:extLst>
          </p:cNvPr>
          <p:cNvSpPr/>
          <p:nvPr/>
        </p:nvSpPr>
        <p:spPr>
          <a:xfrm>
            <a:off x="7153335" y="4580002"/>
            <a:ext cx="611193" cy="595375"/>
          </a:xfrm>
          <a:prstGeom prst="ellipse">
            <a:avLst/>
          </a:prstGeom>
          <a:solidFill>
            <a:srgbClr val="E596D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dirty="0">
              <a:solidFill>
                <a:srgbClr val="E596DF"/>
              </a:solidFill>
            </a:endParaRPr>
          </a:p>
        </p:txBody>
      </p:sp>
      <p:sp>
        <p:nvSpPr>
          <p:cNvPr id="6" name="TextBox 5">
            <a:extLst>
              <a:ext uri="{FF2B5EF4-FFF2-40B4-BE49-F238E27FC236}">
                <a16:creationId xmlns:a16="http://schemas.microsoft.com/office/drawing/2014/main" id="{26793523-A50A-8882-3AEE-77AFE076E098}"/>
              </a:ext>
            </a:extLst>
          </p:cNvPr>
          <p:cNvSpPr txBox="1"/>
          <p:nvPr/>
        </p:nvSpPr>
        <p:spPr>
          <a:xfrm>
            <a:off x="1502794" y="3297940"/>
            <a:ext cx="8586186" cy="1877437"/>
          </a:xfrm>
          <a:prstGeom prst="rect">
            <a:avLst/>
          </a:prstGeom>
          <a:noFill/>
        </p:spPr>
        <p:txBody>
          <a:bodyPr wrap="square" rtlCol="0">
            <a:spAutoFit/>
          </a:bodyPr>
          <a:lstStyle/>
          <a:p>
            <a:pPr algn="ctr"/>
            <a:r>
              <a:rPr lang="en-US" sz="3200" dirty="0">
                <a:solidFill>
                  <a:schemeClr val="bg1">
                    <a:lumMod val="95000"/>
                  </a:schemeClr>
                </a:solidFill>
              </a:rPr>
              <a:t>Losses are felt </a:t>
            </a:r>
            <a:r>
              <a:rPr lang="en-US" sz="3200" dirty="0">
                <a:solidFill>
                  <a:srgbClr val="E596DF"/>
                </a:solidFill>
              </a:rPr>
              <a:t>twice as intensely </a:t>
            </a:r>
            <a:r>
              <a:rPr lang="en-US" sz="3200" dirty="0">
                <a:solidFill>
                  <a:schemeClr val="bg1">
                    <a:lumMod val="95000"/>
                  </a:schemeClr>
                </a:solidFill>
              </a:rPr>
              <a:t>as equivalent gains </a:t>
            </a:r>
          </a:p>
          <a:p>
            <a:endParaRPr lang="en-US" sz="3200" dirty="0">
              <a:solidFill>
                <a:schemeClr val="bg1">
                  <a:lumMod val="95000"/>
                </a:schemeClr>
              </a:solidFill>
            </a:endParaRPr>
          </a:p>
          <a:p>
            <a:r>
              <a:rPr lang="en-US" sz="2000" dirty="0">
                <a:solidFill>
                  <a:schemeClr val="bg1">
                    <a:lumMod val="95000"/>
                  </a:schemeClr>
                </a:solidFill>
              </a:rPr>
              <a:t>- Kahneman &amp; Tversky, Nobel Prize winners</a:t>
            </a:r>
            <a:endParaRPr lang="en-NZ" sz="2000" dirty="0">
              <a:solidFill>
                <a:schemeClr val="bg1">
                  <a:lumMod val="95000"/>
                </a:schemeClr>
              </a:solidFill>
            </a:endParaRPr>
          </a:p>
        </p:txBody>
      </p:sp>
      <p:sp>
        <p:nvSpPr>
          <p:cNvPr id="8" name="TextBox 7">
            <a:extLst>
              <a:ext uri="{FF2B5EF4-FFF2-40B4-BE49-F238E27FC236}">
                <a16:creationId xmlns:a16="http://schemas.microsoft.com/office/drawing/2014/main" id="{32424AD8-FFFA-0C3F-55FA-79DB6D61F9D4}"/>
              </a:ext>
            </a:extLst>
          </p:cNvPr>
          <p:cNvSpPr txBox="1"/>
          <p:nvPr/>
        </p:nvSpPr>
        <p:spPr>
          <a:xfrm>
            <a:off x="4815840" y="959957"/>
            <a:ext cx="2560320" cy="1785104"/>
          </a:xfrm>
          <a:prstGeom prst="rect">
            <a:avLst/>
          </a:prstGeom>
          <a:noFill/>
        </p:spPr>
        <p:txBody>
          <a:bodyPr wrap="square" rtlCol="0">
            <a:spAutoFit/>
          </a:bodyPr>
          <a:lstStyle/>
          <a:p>
            <a:r>
              <a:rPr lang="en-NZ" sz="11000" b="1" dirty="0">
                <a:solidFill>
                  <a:srgbClr val="FF33CC"/>
                </a:solidFill>
              </a:rPr>
              <a:t>2X</a:t>
            </a:r>
          </a:p>
        </p:txBody>
      </p:sp>
    </p:spTree>
    <p:extLst>
      <p:ext uri="{BB962C8B-B14F-4D97-AF65-F5344CB8AC3E}">
        <p14:creationId xmlns:p14="http://schemas.microsoft.com/office/powerpoint/2010/main" val="27003672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972446-9C46-9FD1-1899-BA2B42384B46}"/>
            </a:ext>
          </a:extLst>
        </p:cNvPr>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C229C08D-059C-70F8-B9EA-19D710D0D9C0}"/>
              </a:ext>
            </a:extLst>
          </p:cNvPr>
          <p:cNvCxnSpPr>
            <a:cxnSpLocks/>
          </p:cNvCxnSpPr>
          <p:nvPr/>
        </p:nvCxnSpPr>
        <p:spPr>
          <a:xfrm flipH="1" flipV="1">
            <a:off x="6450903" y="-400833"/>
            <a:ext cx="4622105" cy="1728592"/>
          </a:xfrm>
          <a:prstGeom prst="line">
            <a:avLst/>
          </a:prstGeom>
          <a:ln w="25400">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sp>
        <p:nvSpPr>
          <p:cNvPr id="21" name="Oval 20">
            <a:extLst>
              <a:ext uri="{FF2B5EF4-FFF2-40B4-BE49-F238E27FC236}">
                <a16:creationId xmlns:a16="http://schemas.microsoft.com/office/drawing/2014/main" id="{D543A3B1-6CBD-3112-FE4A-5A8299460D5A}"/>
              </a:ext>
            </a:extLst>
          </p:cNvPr>
          <p:cNvSpPr/>
          <p:nvPr/>
        </p:nvSpPr>
        <p:spPr>
          <a:xfrm>
            <a:off x="10957489" y="1234475"/>
            <a:ext cx="611193" cy="595375"/>
          </a:xfrm>
          <a:prstGeom prst="ellipse">
            <a:avLst/>
          </a:prstGeom>
          <a:solidFill>
            <a:schemeClr val="accent5">
              <a:lumMod val="60000"/>
              <a:lumOff val="40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dirty="0"/>
          </a:p>
        </p:txBody>
      </p:sp>
      <p:cxnSp>
        <p:nvCxnSpPr>
          <p:cNvPr id="7" name="Straight Connector 6">
            <a:extLst>
              <a:ext uri="{FF2B5EF4-FFF2-40B4-BE49-F238E27FC236}">
                <a16:creationId xmlns:a16="http://schemas.microsoft.com/office/drawing/2014/main" id="{39F0B857-FF37-6680-2992-059C5DFDB7ED}"/>
              </a:ext>
            </a:extLst>
          </p:cNvPr>
          <p:cNvCxnSpPr>
            <a:cxnSpLocks/>
          </p:cNvCxnSpPr>
          <p:nvPr/>
        </p:nvCxnSpPr>
        <p:spPr>
          <a:xfrm flipV="1">
            <a:off x="11263085" y="1829850"/>
            <a:ext cx="0" cy="6662797"/>
          </a:xfrm>
          <a:prstGeom prst="line">
            <a:avLst/>
          </a:prstGeom>
          <a:ln w="25400">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FDCAE4D7-CB5E-C96E-987A-85650A17513C}"/>
              </a:ext>
            </a:extLst>
          </p:cNvPr>
          <p:cNvSpPr txBox="1"/>
          <p:nvPr/>
        </p:nvSpPr>
        <p:spPr>
          <a:xfrm>
            <a:off x="299067" y="129621"/>
            <a:ext cx="5941095" cy="461665"/>
          </a:xfrm>
          <a:prstGeom prst="rect">
            <a:avLst/>
          </a:prstGeom>
          <a:noFill/>
        </p:spPr>
        <p:txBody>
          <a:bodyPr wrap="square" rtlCol="0">
            <a:spAutoFit/>
          </a:bodyPr>
          <a:lstStyle/>
          <a:p>
            <a:pPr marL="0" indent="0" algn="l" rtl="0" eaLnBrk="1" latinLnBrk="0" hangingPunct="1">
              <a:buNone/>
            </a:pPr>
            <a:r>
              <a:rPr lang="en-US" sz="2400" b="1" dirty="0">
                <a:solidFill>
                  <a:schemeClr val="accent5">
                    <a:lumMod val="40000"/>
                    <a:lumOff val="60000"/>
                  </a:schemeClr>
                </a:solidFill>
                <a:effectLst/>
                <a:latin typeface="Aptos Display" panose="020B0004020202020204" pitchFamily="34" charset="0"/>
              </a:rPr>
              <a:t>LOSS AVERSION TACTICS IN MARKETING</a:t>
            </a:r>
            <a:endParaRPr lang="en-US" sz="2400" dirty="0">
              <a:solidFill>
                <a:schemeClr val="accent5">
                  <a:lumMod val="40000"/>
                  <a:lumOff val="60000"/>
                </a:schemeClr>
              </a:solidFill>
              <a:effectLst/>
              <a:latin typeface="Aptos Display" panose="020B0004020202020204" pitchFamily="34" charset="0"/>
            </a:endParaRPr>
          </a:p>
        </p:txBody>
      </p:sp>
      <p:pic>
        <p:nvPicPr>
          <p:cNvPr id="3" name="Untitled design">
            <a:hlinkClick r:id="" action="ppaction://media"/>
            <a:extLst>
              <a:ext uri="{FF2B5EF4-FFF2-40B4-BE49-F238E27FC236}">
                <a16:creationId xmlns:a16="http://schemas.microsoft.com/office/drawing/2014/main" id="{A59E3C5E-E370-11D2-9AA5-FA56A3693DF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28914" y="1121740"/>
            <a:ext cx="9274629" cy="4957249"/>
          </a:xfrm>
          <a:prstGeom prst="rect">
            <a:avLst/>
          </a:prstGeom>
        </p:spPr>
      </p:pic>
      <p:pic>
        <p:nvPicPr>
          <p:cNvPr id="9" name="Picture 8">
            <a:extLst>
              <a:ext uri="{FF2B5EF4-FFF2-40B4-BE49-F238E27FC236}">
                <a16:creationId xmlns:a16="http://schemas.microsoft.com/office/drawing/2014/main" id="{015E4E02-614C-448E-FA34-3624D2A51744}"/>
              </a:ext>
            </a:extLst>
          </p:cNvPr>
          <p:cNvPicPr>
            <a:picLocks noChangeAspect="1"/>
          </p:cNvPicPr>
          <p:nvPr/>
        </p:nvPicPr>
        <p:blipFill>
          <a:blip r:embed="rId6"/>
          <a:stretch>
            <a:fillRect/>
          </a:stretch>
        </p:blipFill>
        <p:spPr>
          <a:xfrm>
            <a:off x="7641337" y="4240407"/>
            <a:ext cx="2715004" cy="1838582"/>
          </a:xfrm>
          <a:prstGeom prst="rect">
            <a:avLst/>
          </a:prstGeom>
        </p:spPr>
      </p:pic>
    </p:spTree>
    <p:extLst>
      <p:ext uri="{BB962C8B-B14F-4D97-AF65-F5344CB8AC3E}">
        <p14:creationId xmlns:p14="http://schemas.microsoft.com/office/powerpoint/2010/main" val="29724687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B261D14-7631-B0C4-E561-B3D04C93A83F}"/>
            </a:ext>
          </a:extLst>
        </p:cNvPr>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C7787C74-10C0-8857-0343-0323725C173E}"/>
              </a:ext>
            </a:extLst>
          </p:cNvPr>
          <p:cNvCxnSpPr>
            <a:cxnSpLocks/>
          </p:cNvCxnSpPr>
          <p:nvPr/>
        </p:nvCxnSpPr>
        <p:spPr>
          <a:xfrm flipV="1">
            <a:off x="11506199" y="-246743"/>
            <a:ext cx="0" cy="3503173"/>
          </a:xfrm>
          <a:prstGeom prst="line">
            <a:avLst/>
          </a:prstGeom>
          <a:ln w="25400">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sp>
        <p:nvSpPr>
          <p:cNvPr id="21" name="Oval 20">
            <a:extLst>
              <a:ext uri="{FF2B5EF4-FFF2-40B4-BE49-F238E27FC236}">
                <a16:creationId xmlns:a16="http://schemas.microsoft.com/office/drawing/2014/main" id="{BF2DC790-E55A-F419-10D0-6AFC04C22902}"/>
              </a:ext>
            </a:extLst>
          </p:cNvPr>
          <p:cNvSpPr/>
          <p:nvPr/>
        </p:nvSpPr>
        <p:spPr>
          <a:xfrm>
            <a:off x="11200602" y="3256429"/>
            <a:ext cx="611193" cy="595375"/>
          </a:xfrm>
          <a:prstGeom prst="ellipse">
            <a:avLst/>
          </a:prstGeom>
          <a:solidFill>
            <a:schemeClr val="accent5">
              <a:lumMod val="60000"/>
              <a:lumOff val="40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dirty="0"/>
          </a:p>
        </p:txBody>
      </p:sp>
      <p:cxnSp>
        <p:nvCxnSpPr>
          <p:cNvPr id="6" name="Straight Connector 5">
            <a:extLst>
              <a:ext uri="{FF2B5EF4-FFF2-40B4-BE49-F238E27FC236}">
                <a16:creationId xmlns:a16="http://schemas.microsoft.com/office/drawing/2014/main" id="{7B702AF6-CB74-501B-8E80-49466B121E26}"/>
              </a:ext>
            </a:extLst>
          </p:cNvPr>
          <p:cNvCxnSpPr>
            <a:cxnSpLocks/>
            <a:stCxn id="21" idx="2"/>
          </p:cNvCxnSpPr>
          <p:nvPr/>
        </p:nvCxnSpPr>
        <p:spPr>
          <a:xfrm flipH="1">
            <a:off x="9508098" y="3554117"/>
            <a:ext cx="1692504" cy="3629"/>
          </a:xfrm>
          <a:prstGeom prst="line">
            <a:avLst/>
          </a:prstGeom>
          <a:ln w="25400">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4833CDBE-275A-8B41-1A6C-A2C08B55ED86}"/>
              </a:ext>
            </a:extLst>
          </p:cNvPr>
          <p:cNvCxnSpPr>
            <a:cxnSpLocks/>
          </p:cNvCxnSpPr>
          <p:nvPr/>
        </p:nvCxnSpPr>
        <p:spPr>
          <a:xfrm flipV="1">
            <a:off x="9508098" y="3554117"/>
            <a:ext cx="0" cy="3544410"/>
          </a:xfrm>
          <a:prstGeom prst="line">
            <a:avLst/>
          </a:prstGeom>
          <a:ln w="25400">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89C3E51A-6CFF-EED8-16BB-9472EA091A90}"/>
              </a:ext>
            </a:extLst>
          </p:cNvPr>
          <p:cNvSpPr txBox="1"/>
          <p:nvPr/>
        </p:nvSpPr>
        <p:spPr>
          <a:xfrm>
            <a:off x="223741" y="296649"/>
            <a:ext cx="10976859" cy="1323439"/>
          </a:xfrm>
          <a:prstGeom prst="rect">
            <a:avLst/>
          </a:prstGeom>
          <a:noFill/>
        </p:spPr>
        <p:txBody>
          <a:bodyPr wrap="square" rtlCol="0">
            <a:spAutoFit/>
          </a:bodyPr>
          <a:lstStyle/>
          <a:p>
            <a:pPr marL="0" indent="0" algn="l" rtl="0" eaLnBrk="1" latinLnBrk="0" hangingPunct="1">
              <a:buNone/>
            </a:pPr>
            <a:r>
              <a:rPr lang="en-US" sz="2000" b="1" dirty="0">
                <a:solidFill>
                  <a:schemeClr val="accent5">
                    <a:lumMod val="60000"/>
                    <a:lumOff val="40000"/>
                  </a:schemeClr>
                </a:solidFill>
                <a:effectLst/>
                <a:latin typeface="Aptos Display" panose="020B0004020202020204" pitchFamily="34" charset="0"/>
              </a:rPr>
              <a:t>USING LOSS AVERSION </a:t>
            </a:r>
            <a:r>
              <a:rPr lang="en-US" sz="2000" b="1" dirty="0">
                <a:solidFill>
                  <a:schemeClr val="accent5">
                    <a:lumMod val="60000"/>
                    <a:lumOff val="40000"/>
                  </a:schemeClr>
                </a:solidFill>
                <a:latin typeface="Aptos Display" panose="020B0004020202020204" pitchFamily="34" charset="0"/>
              </a:rPr>
              <a:t>IN NEGOTIATION </a:t>
            </a:r>
          </a:p>
          <a:p>
            <a:pPr marL="0" indent="0" algn="l" rtl="0" eaLnBrk="1" latinLnBrk="0" hangingPunct="1">
              <a:buNone/>
            </a:pPr>
            <a:r>
              <a:rPr lang="en-US" sz="2000" b="1" dirty="0">
                <a:solidFill>
                  <a:schemeClr val="accent5">
                    <a:lumMod val="60000"/>
                    <a:lumOff val="40000"/>
                  </a:schemeClr>
                </a:solidFill>
                <a:latin typeface="Aptos Display" panose="020B0004020202020204" pitchFamily="34" charset="0"/>
              </a:rPr>
              <a:t>The Core Principle   </a:t>
            </a:r>
            <a:r>
              <a:rPr lang="en-US" sz="2000" dirty="0">
                <a:solidFill>
                  <a:schemeClr val="bg1">
                    <a:lumMod val="95000"/>
                  </a:schemeClr>
                </a:solidFill>
                <a:latin typeface="Aptos Display" panose="020B0004020202020204" pitchFamily="34" charset="0"/>
              </a:rPr>
              <a:t>Losses feel </a:t>
            </a:r>
            <a:r>
              <a:rPr lang="en-US" sz="2000" b="1" i="1" dirty="0">
                <a:solidFill>
                  <a:schemeClr val="bg1">
                    <a:lumMod val="95000"/>
                  </a:schemeClr>
                </a:solidFill>
                <a:latin typeface="Aptos Display" panose="020B0004020202020204" pitchFamily="34" charset="0"/>
              </a:rPr>
              <a:t>twice as intense </a:t>
            </a:r>
            <a:r>
              <a:rPr lang="en-US" sz="2000" dirty="0">
                <a:solidFill>
                  <a:schemeClr val="bg1">
                    <a:lumMod val="95000"/>
                  </a:schemeClr>
                </a:solidFill>
                <a:latin typeface="Aptos Display" panose="020B0004020202020204" pitchFamily="34" charset="0"/>
              </a:rPr>
              <a:t>as equivalent gains.  </a:t>
            </a:r>
          </a:p>
          <a:p>
            <a:pPr marL="0" indent="0" algn="l" rtl="0" eaLnBrk="1" latinLnBrk="0" hangingPunct="1">
              <a:buNone/>
            </a:pPr>
            <a:endParaRPr lang="en-US" sz="2000" b="1" dirty="0">
              <a:solidFill>
                <a:schemeClr val="accent5">
                  <a:lumMod val="20000"/>
                  <a:lumOff val="80000"/>
                </a:schemeClr>
              </a:solidFill>
              <a:latin typeface="Aptos Display" panose="020B0004020202020204" pitchFamily="34" charset="0"/>
            </a:endParaRPr>
          </a:p>
          <a:p>
            <a:pPr marL="0" indent="0" algn="l" rtl="0" eaLnBrk="1" latinLnBrk="0" hangingPunct="1">
              <a:buNone/>
            </a:pPr>
            <a:endParaRPr lang="en-NZ" sz="2000" dirty="0">
              <a:solidFill>
                <a:schemeClr val="bg1"/>
              </a:solidFill>
              <a:latin typeface="+mj-lt"/>
            </a:endParaRPr>
          </a:p>
        </p:txBody>
      </p:sp>
      <p:sp>
        <p:nvSpPr>
          <p:cNvPr id="5" name="TextBox 4">
            <a:extLst>
              <a:ext uri="{FF2B5EF4-FFF2-40B4-BE49-F238E27FC236}">
                <a16:creationId xmlns:a16="http://schemas.microsoft.com/office/drawing/2014/main" id="{4EB85645-C382-971A-9AB6-D949AAF1429A}"/>
              </a:ext>
            </a:extLst>
          </p:cNvPr>
          <p:cNvSpPr txBox="1"/>
          <p:nvPr/>
        </p:nvSpPr>
        <p:spPr>
          <a:xfrm>
            <a:off x="1434774" y="1312647"/>
            <a:ext cx="9689157" cy="3477875"/>
          </a:xfrm>
          <a:prstGeom prst="rect">
            <a:avLst/>
          </a:prstGeom>
          <a:noFill/>
        </p:spPr>
        <p:txBody>
          <a:bodyPr wrap="square">
            <a:spAutoFit/>
          </a:bodyPr>
          <a:lstStyle/>
          <a:p>
            <a:pPr marL="0" indent="0" algn="l" rtl="0" eaLnBrk="1" latinLnBrk="0" hangingPunct="1">
              <a:buNone/>
            </a:pPr>
            <a:endParaRPr lang="en-US" sz="2000" dirty="0">
              <a:solidFill>
                <a:srgbClr val="FFFFFF"/>
              </a:solidFill>
              <a:latin typeface="+mj-lt"/>
            </a:endParaRPr>
          </a:p>
          <a:p>
            <a:pPr marL="711200"/>
            <a:r>
              <a:rPr lang="en-US" sz="2000" b="1" dirty="0">
                <a:solidFill>
                  <a:schemeClr val="accent5">
                    <a:lumMod val="20000"/>
                    <a:lumOff val="80000"/>
                  </a:schemeClr>
                </a:solidFill>
                <a:latin typeface="+mj-lt"/>
              </a:rPr>
              <a:t>Concessions hurt 2x more than they are valued</a:t>
            </a:r>
            <a:r>
              <a:rPr lang="en-US" sz="2000" b="1" dirty="0">
                <a:solidFill>
                  <a:schemeClr val="accent5">
                    <a:lumMod val="20000"/>
                    <a:lumOff val="80000"/>
                  </a:schemeClr>
                </a:solidFill>
                <a:latin typeface="+mj-lt"/>
                <a:sym typeface="Wingdings" panose="05000000000000000000" pitchFamily="2" charset="2"/>
              </a:rPr>
              <a:t> </a:t>
            </a:r>
          </a:p>
          <a:p>
            <a:pPr marL="711200"/>
            <a:r>
              <a:rPr lang="en-US" sz="2000" dirty="0">
                <a:solidFill>
                  <a:srgbClr val="F2F2F2"/>
                </a:solidFill>
                <a:latin typeface="Aptos Display" panose="020B0004020202020204" pitchFamily="34" charset="0"/>
              </a:rPr>
              <a:t>Present your concessions as </a:t>
            </a:r>
            <a:r>
              <a:rPr lang="en-US" sz="2000" i="1" dirty="0" err="1">
                <a:solidFill>
                  <a:srgbClr val="F2F2F2"/>
                </a:solidFill>
                <a:latin typeface="Aptos Display" panose="020B0004020202020204" pitchFamily="34" charset="0"/>
              </a:rPr>
              <a:t>minimising</a:t>
            </a:r>
            <a:r>
              <a:rPr lang="en-US" sz="2000" i="1" dirty="0">
                <a:solidFill>
                  <a:srgbClr val="F2F2F2"/>
                </a:solidFill>
                <a:latin typeface="Aptos Display" panose="020B0004020202020204" pitchFamily="34" charset="0"/>
              </a:rPr>
              <a:t> losses</a:t>
            </a:r>
            <a:r>
              <a:rPr lang="en-US" sz="2000" dirty="0">
                <a:solidFill>
                  <a:srgbClr val="F2F2F2"/>
                </a:solidFill>
                <a:latin typeface="Aptos Display" panose="020B0004020202020204" pitchFamily="34" charset="0"/>
              </a:rPr>
              <a:t> instead of providing gains to increase their value to the other side.</a:t>
            </a:r>
          </a:p>
          <a:p>
            <a:pPr marL="711200"/>
            <a:endParaRPr lang="en-US" sz="2000" b="1" dirty="0">
              <a:solidFill>
                <a:srgbClr val="F2F2F2"/>
              </a:solidFill>
              <a:latin typeface="Aptos Display" panose="020B0004020202020204" pitchFamily="34" charset="0"/>
            </a:endParaRPr>
          </a:p>
          <a:p>
            <a:pPr marL="711200"/>
            <a:endParaRPr lang="en-US" sz="2000" b="1" dirty="0">
              <a:solidFill>
                <a:srgbClr val="F2F2F2"/>
              </a:solidFill>
              <a:latin typeface="Aptos Display" panose="020B0004020202020204" pitchFamily="34" charset="0"/>
            </a:endParaRPr>
          </a:p>
          <a:p>
            <a:pPr marL="711200"/>
            <a:r>
              <a:rPr lang="en-US" sz="2000" b="1" dirty="0">
                <a:solidFill>
                  <a:schemeClr val="accent5">
                    <a:lumMod val="20000"/>
                    <a:lumOff val="80000"/>
                  </a:schemeClr>
                </a:solidFill>
                <a:latin typeface="+mj-lt"/>
              </a:rPr>
              <a:t>Use the Status Quo Bias </a:t>
            </a:r>
            <a:r>
              <a:rPr lang="en-US" sz="2000" b="1" dirty="0">
                <a:solidFill>
                  <a:schemeClr val="accent5">
                    <a:lumMod val="20000"/>
                    <a:lumOff val="80000"/>
                  </a:schemeClr>
                </a:solidFill>
                <a:latin typeface="+mj-lt"/>
                <a:sym typeface="Wingdings" panose="05000000000000000000" pitchFamily="2" charset="2"/>
              </a:rPr>
              <a:t> </a:t>
            </a:r>
          </a:p>
          <a:p>
            <a:pPr marL="711200"/>
            <a:r>
              <a:rPr lang="en-US" sz="2000" dirty="0">
                <a:solidFill>
                  <a:srgbClr val="F2F2F2"/>
                </a:solidFill>
                <a:latin typeface="Aptos Display" panose="020B0004020202020204" pitchFamily="34" charset="0"/>
              </a:rPr>
              <a:t>Emphasize the costs or losses associated with inaction</a:t>
            </a:r>
          </a:p>
          <a:p>
            <a:pPr marL="711200"/>
            <a:endParaRPr lang="en-US" sz="2000" b="1" dirty="0">
              <a:solidFill>
                <a:schemeClr val="accent5">
                  <a:lumMod val="20000"/>
                  <a:lumOff val="80000"/>
                </a:schemeClr>
              </a:solidFill>
              <a:latin typeface="+mj-lt"/>
              <a:sym typeface="Wingdings" panose="05000000000000000000" pitchFamily="2" charset="2"/>
            </a:endParaRPr>
          </a:p>
          <a:p>
            <a:pPr marL="711200"/>
            <a:r>
              <a:rPr lang="en-US" sz="2000" b="1" dirty="0">
                <a:solidFill>
                  <a:schemeClr val="accent5">
                    <a:lumMod val="20000"/>
                    <a:lumOff val="80000"/>
                  </a:schemeClr>
                </a:solidFill>
                <a:latin typeface="+mj-lt"/>
                <a:sym typeface="Wingdings" panose="05000000000000000000" pitchFamily="2" charset="2"/>
              </a:rPr>
              <a:t>Certainty effect  </a:t>
            </a:r>
          </a:p>
          <a:p>
            <a:pPr marL="711200"/>
            <a:r>
              <a:rPr lang="en-US" sz="2000" dirty="0">
                <a:solidFill>
                  <a:srgbClr val="F2F2F2"/>
                </a:solidFill>
                <a:latin typeface="Aptos Display" panose="020B0004020202020204" pitchFamily="34" charset="0"/>
              </a:rPr>
              <a:t>Make advantages definite and risks uncertain</a:t>
            </a:r>
            <a:endParaRPr lang="en-US" sz="2000" b="1" dirty="0">
              <a:solidFill>
                <a:schemeClr val="accent5">
                  <a:lumMod val="20000"/>
                  <a:lumOff val="80000"/>
                </a:schemeClr>
              </a:solidFill>
              <a:latin typeface="+mj-lt"/>
            </a:endParaRPr>
          </a:p>
        </p:txBody>
      </p:sp>
      <p:pic>
        <p:nvPicPr>
          <p:cNvPr id="12" name="Graphic 11" descr="Scales of justice with solid fill">
            <a:extLst>
              <a:ext uri="{FF2B5EF4-FFF2-40B4-BE49-F238E27FC236}">
                <a16:creationId xmlns:a16="http://schemas.microsoft.com/office/drawing/2014/main" id="{6980F764-D429-F211-EA97-622B0526D9C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39448" y="1635862"/>
            <a:ext cx="584006" cy="584006"/>
          </a:xfrm>
          <a:prstGeom prst="rect">
            <a:avLst/>
          </a:prstGeom>
        </p:spPr>
      </p:pic>
      <p:pic>
        <p:nvPicPr>
          <p:cNvPr id="16" name="Graphic 15" descr="Shield Cross with solid fill">
            <a:extLst>
              <a:ext uri="{FF2B5EF4-FFF2-40B4-BE49-F238E27FC236}">
                <a16:creationId xmlns:a16="http://schemas.microsoft.com/office/drawing/2014/main" id="{71192B73-893B-0B89-CB4A-49A9EF7DA8F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34774" y="2727076"/>
            <a:ext cx="693303" cy="693303"/>
          </a:xfrm>
          <a:prstGeom prst="rect">
            <a:avLst/>
          </a:prstGeom>
        </p:spPr>
      </p:pic>
      <p:pic>
        <p:nvPicPr>
          <p:cNvPr id="18" name="Graphic 17" descr="Hourglass 60% with solid fill">
            <a:extLst>
              <a:ext uri="{FF2B5EF4-FFF2-40B4-BE49-F238E27FC236}">
                <a16:creationId xmlns:a16="http://schemas.microsoft.com/office/drawing/2014/main" id="{53D74C96-64BC-0205-8FC6-B0F155D028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14409" y="3892396"/>
            <a:ext cx="534032" cy="534032"/>
          </a:xfrm>
          <a:prstGeom prst="rect">
            <a:avLst/>
          </a:prstGeom>
        </p:spPr>
      </p:pic>
    </p:spTree>
    <p:extLst>
      <p:ext uri="{BB962C8B-B14F-4D97-AF65-F5344CB8AC3E}">
        <p14:creationId xmlns:p14="http://schemas.microsoft.com/office/powerpoint/2010/main" val="3174613188"/>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61D14-7631-B0C4-E561-B3D04C93A83F}"/>
            </a:ext>
          </a:extLst>
        </p:cNvPr>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C7787C74-10C0-8857-0343-0323725C173E}"/>
              </a:ext>
            </a:extLst>
          </p:cNvPr>
          <p:cNvCxnSpPr>
            <a:cxnSpLocks/>
          </p:cNvCxnSpPr>
          <p:nvPr/>
        </p:nvCxnSpPr>
        <p:spPr>
          <a:xfrm flipV="1">
            <a:off x="11258010" y="-246744"/>
            <a:ext cx="0" cy="3503173"/>
          </a:xfrm>
          <a:prstGeom prst="line">
            <a:avLst/>
          </a:prstGeom>
          <a:ln w="25400">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sp>
        <p:nvSpPr>
          <p:cNvPr id="21" name="Oval 20">
            <a:extLst>
              <a:ext uri="{FF2B5EF4-FFF2-40B4-BE49-F238E27FC236}">
                <a16:creationId xmlns:a16="http://schemas.microsoft.com/office/drawing/2014/main" id="{BF2DC790-E55A-F419-10D0-6AFC04C22902}"/>
              </a:ext>
            </a:extLst>
          </p:cNvPr>
          <p:cNvSpPr/>
          <p:nvPr/>
        </p:nvSpPr>
        <p:spPr>
          <a:xfrm>
            <a:off x="10961944" y="3266629"/>
            <a:ext cx="611193" cy="595375"/>
          </a:xfrm>
          <a:prstGeom prst="ellipse">
            <a:avLst/>
          </a:prstGeom>
          <a:solidFill>
            <a:schemeClr val="accent5">
              <a:lumMod val="60000"/>
              <a:lumOff val="40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dirty="0"/>
          </a:p>
        </p:txBody>
      </p:sp>
      <p:cxnSp>
        <p:nvCxnSpPr>
          <p:cNvPr id="6" name="Straight Connector 5">
            <a:extLst>
              <a:ext uri="{FF2B5EF4-FFF2-40B4-BE49-F238E27FC236}">
                <a16:creationId xmlns:a16="http://schemas.microsoft.com/office/drawing/2014/main" id="{7B702AF6-CB74-501B-8E80-49466B121E26}"/>
              </a:ext>
            </a:extLst>
          </p:cNvPr>
          <p:cNvCxnSpPr>
            <a:cxnSpLocks/>
          </p:cNvCxnSpPr>
          <p:nvPr/>
        </p:nvCxnSpPr>
        <p:spPr>
          <a:xfrm flipH="1">
            <a:off x="9269440" y="3501074"/>
            <a:ext cx="1692504" cy="3629"/>
          </a:xfrm>
          <a:prstGeom prst="line">
            <a:avLst/>
          </a:prstGeom>
          <a:ln w="25400">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4833CDBE-275A-8B41-1A6C-A2C08B55ED86}"/>
              </a:ext>
            </a:extLst>
          </p:cNvPr>
          <p:cNvCxnSpPr>
            <a:cxnSpLocks/>
          </p:cNvCxnSpPr>
          <p:nvPr/>
        </p:nvCxnSpPr>
        <p:spPr>
          <a:xfrm flipV="1">
            <a:off x="9269440" y="3501074"/>
            <a:ext cx="0" cy="3544410"/>
          </a:xfrm>
          <a:prstGeom prst="line">
            <a:avLst/>
          </a:prstGeom>
          <a:ln w="25400">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89C3E51A-6CFF-EED8-16BB-9472EA091A90}"/>
              </a:ext>
            </a:extLst>
          </p:cNvPr>
          <p:cNvSpPr txBox="1"/>
          <p:nvPr/>
        </p:nvSpPr>
        <p:spPr>
          <a:xfrm>
            <a:off x="479877" y="345399"/>
            <a:ext cx="7427088" cy="3139321"/>
          </a:xfrm>
          <a:prstGeom prst="rect">
            <a:avLst/>
          </a:prstGeom>
          <a:noFill/>
        </p:spPr>
        <p:txBody>
          <a:bodyPr wrap="square" rtlCol="0">
            <a:spAutoFit/>
          </a:bodyPr>
          <a:lstStyle/>
          <a:p>
            <a:pPr marL="0" indent="0" algn="l" rtl="0" eaLnBrk="1" latinLnBrk="0" hangingPunct="1">
              <a:buNone/>
            </a:pPr>
            <a:r>
              <a:rPr lang="en-US" sz="2400" b="1" dirty="0">
                <a:solidFill>
                  <a:schemeClr val="accent5">
                    <a:lumMod val="60000"/>
                    <a:lumOff val="40000"/>
                  </a:schemeClr>
                </a:solidFill>
                <a:effectLst/>
                <a:latin typeface="Aptos Display" panose="020B0004020202020204" pitchFamily="34" charset="0"/>
              </a:rPr>
              <a:t>LOSS AVERSION &amp; CONCESSION TRADING</a:t>
            </a:r>
            <a:r>
              <a:rPr lang="en-US" sz="2400" b="1" dirty="0">
                <a:solidFill>
                  <a:schemeClr val="accent5">
                    <a:lumMod val="60000"/>
                    <a:lumOff val="40000"/>
                  </a:schemeClr>
                </a:solidFill>
                <a:latin typeface="Aptos Display" panose="020B0004020202020204" pitchFamily="34" charset="0"/>
              </a:rPr>
              <a:t> </a:t>
            </a:r>
          </a:p>
          <a:p>
            <a:pPr marL="0" indent="0" algn="l" rtl="0" eaLnBrk="1" latinLnBrk="0" hangingPunct="1">
              <a:buNone/>
            </a:pPr>
            <a:endParaRPr lang="en-US" b="1" dirty="0">
              <a:solidFill>
                <a:schemeClr val="accent5">
                  <a:lumMod val="60000"/>
                  <a:lumOff val="40000"/>
                </a:schemeClr>
              </a:solidFill>
              <a:latin typeface="Aptos Display" panose="020B0004020202020204" pitchFamily="34" charset="0"/>
            </a:endParaRPr>
          </a:p>
          <a:p>
            <a:pPr marL="0" indent="0" algn="l" rtl="0" eaLnBrk="1" latinLnBrk="0" hangingPunct="1">
              <a:buNone/>
            </a:pPr>
            <a:endParaRPr lang="en-US" b="1" dirty="0">
              <a:solidFill>
                <a:schemeClr val="accent5">
                  <a:lumMod val="60000"/>
                  <a:lumOff val="40000"/>
                </a:schemeClr>
              </a:solidFill>
              <a:latin typeface="Aptos Display" panose="020B0004020202020204" pitchFamily="34" charset="0"/>
            </a:endParaRPr>
          </a:p>
          <a:p>
            <a:pPr marL="0" indent="0" algn="l" rtl="0" eaLnBrk="1" latinLnBrk="0" hangingPunct="1">
              <a:buNone/>
            </a:pPr>
            <a:endParaRPr lang="en-US" b="1" dirty="0">
              <a:solidFill>
                <a:schemeClr val="accent5">
                  <a:lumMod val="60000"/>
                  <a:lumOff val="40000"/>
                </a:schemeClr>
              </a:solidFill>
              <a:latin typeface="Aptos Display" panose="020B0004020202020204" pitchFamily="34" charset="0"/>
            </a:endParaRPr>
          </a:p>
          <a:p>
            <a:r>
              <a:rPr lang="en-US" sz="2000" dirty="0">
                <a:solidFill>
                  <a:schemeClr val="bg1">
                    <a:lumMod val="95000"/>
                  </a:schemeClr>
                </a:solidFill>
              </a:rPr>
              <a:t>Because losses are felt </a:t>
            </a:r>
            <a:r>
              <a:rPr lang="en-US" sz="2000" b="1" i="1" dirty="0">
                <a:solidFill>
                  <a:schemeClr val="accent5">
                    <a:lumMod val="60000"/>
                    <a:lumOff val="40000"/>
                  </a:schemeClr>
                </a:solidFill>
                <a:latin typeface="Aptos Display" panose="020B0004020202020204" pitchFamily="34" charset="0"/>
              </a:rPr>
              <a:t>twice as intensely </a:t>
            </a:r>
            <a:r>
              <a:rPr lang="en-US" sz="2000" dirty="0">
                <a:solidFill>
                  <a:schemeClr val="bg1">
                    <a:lumMod val="95000"/>
                  </a:schemeClr>
                </a:solidFill>
                <a:latin typeface="Aptos Display" panose="020B0004020202020204" pitchFamily="34" charset="0"/>
              </a:rPr>
              <a:t>as equivalent gains, concession trading never feels fair.</a:t>
            </a:r>
          </a:p>
          <a:p>
            <a:endParaRPr lang="en-US" sz="2000" dirty="0">
              <a:solidFill>
                <a:schemeClr val="bg1">
                  <a:lumMod val="95000"/>
                </a:schemeClr>
              </a:solidFill>
              <a:latin typeface="Aptos Display" panose="020B0004020202020204" pitchFamily="34" charset="0"/>
            </a:endParaRPr>
          </a:p>
          <a:p>
            <a:r>
              <a:rPr lang="en-US" sz="2000" dirty="0">
                <a:solidFill>
                  <a:schemeClr val="bg1">
                    <a:lumMod val="95000"/>
                  </a:schemeClr>
                </a:solidFill>
                <a:latin typeface="Aptos Display" panose="020B0004020202020204" pitchFamily="34" charset="0"/>
              </a:rPr>
              <a:t>Your concession hurts you </a:t>
            </a:r>
            <a:r>
              <a:rPr lang="en-US" sz="2000" dirty="0">
                <a:solidFill>
                  <a:schemeClr val="accent5">
                    <a:lumMod val="60000"/>
                    <a:lumOff val="40000"/>
                  </a:schemeClr>
                </a:solidFill>
                <a:latin typeface="Aptos Display" panose="020B0004020202020204" pitchFamily="34" charset="0"/>
              </a:rPr>
              <a:t>2x more </a:t>
            </a:r>
            <a:r>
              <a:rPr lang="en-US" sz="2000" dirty="0">
                <a:solidFill>
                  <a:schemeClr val="bg1">
                    <a:lumMod val="95000"/>
                  </a:schemeClr>
                </a:solidFill>
                <a:latin typeface="Aptos Display" panose="020B0004020202020204" pitchFamily="34" charset="0"/>
              </a:rPr>
              <a:t>than it is valued by other side</a:t>
            </a:r>
          </a:p>
          <a:p>
            <a:endParaRPr lang="en-US" sz="2000" dirty="0">
              <a:solidFill>
                <a:schemeClr val="bg1">
                  <a:lumMod val="95000"/>
                </a:schemeClr>
              </a:solidFill>
              <a:latin typeface="Aptos Display" panose="020B0004020202020204" pitchFamily="34" charset="0"/>
            </a:endParaRPr>
          </a:p>
          <a:p>
            <a:pPr algn="l" rtl="0" eaLnBrk="1" latinLnBrk="0" hangingPunct="1"/>
            <a:endParaRPr lang="en-US" sz="2000" dirty="0">
              <a:solidFill>
                <a:schemeClr val="bg1">
                  <a:lumMod val="95000"/>
                </a:schemeClr>
              </a:solidFill>
              <a:latin typeface="Aptos Display" panose="020B0004020202020204" pitchFamily="34" charset="0"/>
            </a:endParaRPr>
          </a:p>
        </p:txBody>
      </p:sp>
      <p:sp>
        <p:nvSpPr>
          <p:cNvPr id="3" name="TextBox 2">
            <a:extLst>
              <a:ext uri="{FF2B5EF4-FFF2-40B4-BE49-F238E27FC236}">
                <a16:creationId xmlns:a16="http://schemas.microsoft.com/office/drawing/2014/main" id="{ACDD890A-F47D-AE45-A865-768A4F808ED5}"/>
              </a:ext>
            </a:extLst>
          </p:cNvPr>
          <p:cNvSpPr txBox="1"/>
          <p:nvPr/>
        </p:nvSpPr>
        <p:spPr>
          <a:xfrm>
            <a:off x="479877" y="3862004"/>
            <a:ext cx="8533045" cy="1785104"/>
          </a:xfrm>
          <a:prstGeom prst="rect">
            <a:avLst/>
          </a:prstGeom>
          <a:noFill/>
          <a:ln w="57150">
            <a:solidFill>
              <a:srgbClr val="FF33CC"/>
            </a:solidFill>
          </a:ln>
        </p:spPr>
        <p:txBody>
          <a:bodyPr wrap="square" rtlCol="0">
            <a:spAutoFit/>
          </a:bodyPr>
          <a:lstStyle/>
          <a:p>
            <a:pPr algn="ctr"/>
            <a:r>
              <a:rPr kumimoji="0" lang="en-US" altLang="en-US" sz="2000" b="1" i="0" u="none" strike="noStrike" kern="1200" cap="none" spc="0" normalizeH="0" baseline="0" noProof="0" dirty="0">
                <a:ln>
                  <a:noFill/>
                </a:ln>
                <a:solidFill>
                  <a:schemeClr val="accent5">
                    <a:lumMod val="20000"/>
                    <a:lumOff val="80000"/>
                  </a:schemeClr>
                </a:solidFill>
                <a:effectLst/>
                <a:uLnTx/>
                <a:uFillTx/>
                <a:latin typeface="Aptos Display" panose="02110004020202020204"/>
                <a:ea typeface="+mn-ea"/>
                <a:cs typeface="+mn-cs"/>
              </a:rPr>
              <a:t>Negotiation </a:t>
            </a:r>
            <a:r>
              <a:rPr lang="en-US" altLang="en-US" sz="2000" b="1" dirty="0">
                <a:solidFill>
                  <a:schemeClr val="accent5">
                    <a:lumMod val="20000"/>
                    <a:lumOff val="80000"/>
                  </a:schemeClr>
                </a:solidFill>
                <a:latin typeface="Aptos Display" panose="02110004020202020204"/>
              </a:rPr>
              <a:t>Tip</a:t>
            </a:r>
            <a:endParaRPr kumimoji="0" lang="en-US" altLang="en-US" sz="2000" b="0" i="0" u="none" strike="noStrike" kern="1200" cap="none" spc="0" normalizeH="0" baseline="0" noProof="0" dirty="0">
              <a:ln>
                <a:noFill/>
              </a:ln>
              <a:solidFill>
                <a:schemeClr val="accent5">
                  <a:lumMod val="20000"/>
                  <a:lumOff val="80000"/>
                </a:schemeClr>
              </a:solidFill>
              <a:effectLst/>
              <a:uLnTx/>
              <a:uFillTx/>
              <a:latin typeface="Aptos Display" panose="02110004020202020204"/>
            </a:endParaRPr>
          </a:p>
          <a:p>
            <a:pPr algn="ctr"/>
            <a:r>
              <a:rPr lang="en-US" dirty="0">
                <a:solidFill>
                  <a:schemeClr val="bg1">
                    <a:lumMod val="95000"/>
                  </a:schemeClr>
                </a:solidFill>
                <a:latin typeface="Aptos Display" panose="020B0004020202020204" pitchFamily="34" charset="0"/>
              </a:rPr>
              <a:t>Make your concessions work for you:</a:t>
            </a:r>
          </a:p>
          <a:p>
            <a:endParaRPr lang="en-US" dirty="0">
              <a:solidFill>
                <a:schemeClr val="bg1">
                  <a:lumMod val="95000"/>
                </a:schemeClr>
              </a:solidFill>
              <a:latin typeface="Aptos Display" panose="020B0004020202020204" pitchFamily="34" charset="0"/>
            </a:endParaRPr>
          </a:p>
          <a:p>
            <a:pPr marL="342900" indent="-342900">
              <a:buAutoNum type="arabicPeriod"/>
            </a:pPr>
            <a:r>
              <a:rPr lang="en-US" dirty="0">
                <a:solidFill>
                  <a:schemeClr val="bg1">
                    <a:lumMod val="95000"/>
                  </a:schemeClr>
                </a:solidFill>
              </a:rPr>
              <a:t>Check the real value — </a:t>
            </a:r>
            <a:r>
              <a:rPr lang="en-US" b="1" dirty="0">
                <a:solidFill>
                  <a:schemeClr val="accent5">
                    <a:lumMod val="20000"/>
                    <a:lumOff val="80000"/>
                  </a:schemeClr>
                </a:solidFill>
              </a:rPr>
              <a:t>not just how it feels</a:t>
            </a:r>
          </a:p>
          <a:p>
            <a:pPr marL="342900" indent="-342900">
              <a:buAutoNum type="arabicPeriod"/>
            </a:pPr>
            <a:r>
              <a:rPr lang="en-US" dirty="0">
                <a:solidFill>
                  <a:schemeClr val="bg1">
                    <a:lumMod val="95000"/>
                  </a:schemeClr>
                </a:solidFill>
              </a:rPr>
              <a:t>Make your concessions feel more valuable to the other side by </a:t>
            </a:r>
            <a:r>
              <a:rPr lang="en-US" b="1" dirty="0">
                <a:solidFill>
                  <a:schemeClr val="accent5">
                    <a:lumMod val="20000"/>
                    <a:lumOff val="80000"/>
                  </a:schemeClr>
                </a:solidFill>
              </a:rPr>
              <a:t>framing them as reduction in loss</a:t>
            </a:r>
            <a:r>
              <a:rPr lang="en-US" dirty="0">
                <a:solidFill>
                  <a:schemeClr val="bg1">
                    <a:lumMod val="95000"/>
                  </a:schemeClr>
                </a:solidFill>
              </a:rPr>
              <a:t>, not an increase in a gain</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9" name="Picture 8">
            <a:extLst>
              <a:ext uri="{FF2B5EF4-FFF2-40B4-BE49-F238E27FC236}">
                <a16:creationId xmlns:a16="http://schemas.microsoft.com/office/drawing/2014/main" id="{4AB5CEE8-F8F7-D428-9060-F13C9620399F}"/>
              </a:ext>
            </a:extLst>
          </p:cNvPr>
          <p:cNvPicPr>
            <a:picLocks noChangeAspect="1"/>
          </p:cNvPicPr>
          <p:nvPr/>
        </p:nvPicPr>
        <p:blipFill>
          <a:blip r:embed="rId3"/>
          <a:stretch>
            <a:fillRect/>
          </a:stretch>
        </p:blipFill>
        <p:spPr>
          <a:xfrm rot="1541144">
            <a:off x="8141146" y="691020"/>
            <a:ext cx="3474140" cy="1872622"/>
          </a:xfrm>
          <a:prstGeom prst="rect">
            <a:avLst/>
          </a:prstGeom>
        </p:spPr>
      </p:pic>
    </p:spTree>
    <p:extLst>
      <p:ext uri="{BB962C8B-B14F-4D97-AF65-F5344CB8AC3E}">
        <p14:creationId xmlns:p14="http://schemas.microsoft.com/office/powerpoint/2010/main" val="7115842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0-#ppt_w/2"/>
                                          </p:val>
                                        </p:tav>
                                        <p:tav tm="100000">
                                          <p:val>
                                            <p:strVal val="#ppt_x"/>
                                          </p:val>
                                        </p:tav>
                                      </p:tavLst>
                                    </p:anim>
                                    <p:anim calcmode="lin" valueType="num">
                                      <p:cBhvr additive="base">
                                        <p:cTn id="8" dur="2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ART 3 Choice architecture">
            <a:hlinkClick r:id="" action="ppaction://media"/>
            <a:extLst>
              <a:ext uri="{FF2B5EF4-FFF2-40B4-BE49-F238E27FC236}">
                <a16:creationId xmlns:a16="http://schemas.microsoft.com/office/drawing/2014/main" id="{A54C4AE8-ED20-FE35-C129-274D6B6782D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08919" y="601662"/>
            <a:ext cx="10052756" cy="5654675"/>
          </a:xfrm>
          <a:prstGeom prst="rect">
            <a:avLst/>
          </a:prstGeom>
        </p:spPr>
      </p:pic>
    </p:spTree>
    <p:extLst>
      <p:ext uri="{BB962C8B-B14F-4D97-AF65-F5344CB8AC3E}">
        <p14:creationId xmlns:p14="http://schemas.microsoft.com/office/powerpoint/2010/main" val="317955693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5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8C53EF-B9A3-E97E-C288-853684AF8696}"/>
            </a:ext>
          </a:extLst>
        </p:cNvPr>
        <p:cNvGrpSpPr/>
        <p:nvPr/>
      </p:nvGrpSpPr>
      <p:grpSpPr>
        <a:xfrm>
          <a:off x="0" y="0"/>
          <a:ext cx="0" cy="0"/>
          <a:chOff x="0" y="0"/>
          <a:chExt cx="0" cy="0"/>
        </a:xfrm>
      </p:grpSpPr>
      <p:sp>
        <p:nvSpPr>
          <p:cNvPr id="7" name="Oval 6">
            <a:extLst>
              <a:ext uri="{FF2B5EF4-FFF2-40B4-BE49-F238E27FC236}">
                <a16:creationId xmlns:a16="http://schemas.microsoft.com/office/drawing/2014/main" id="{427D4EC4-8B94-53B6-17FB-6C951541CC5B}"/>
              </a:ext>
            </a:extLst>
          </p:cNvPr>
          <p:cNvSpPr/>
          <p:nvPr/>
        </p:nvSpPr>
        <p:spPr>
          <a:xfrm>
            <a:off x="5790402" y="2571078"/>
            <a:ext cx="611193" cy="595375"/>
          </a:xfrm>
          <a:prstGeom prst="ellipse">
            <a:avLst/>
          </a:prstGeom>
          <a:solidFill>
            <a:srgbClr val="3EB9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dirty="0"/>
          </a:p>
        </p:txBody>
      </p:sp>
      <p:cxnSp>
        <p:nvCxnSpPr>
          <p:cNvPr id="10" name="Straight Connector 9">
            <a:extLst>
              <a:ext uri="{FF2B5EF4-FFF2-40B4-BE49-F238E27FC236}">
                <a16:creationId xmlns:a16="http://schemas.microsoft.com/office/drawing/2014/main" id="{00D3EF22-5F5D-D3AE-C899-62943F313AAE}"/>
              </a:ext>
            </a:extLst>
          </p:cNvPr>
          <p:cNvCxnSpPr>
            <a:cxnSpLocks/>
          </p:cNvCxnSpPr>
          <p:nvPr/>
        </p:nvCxnSpPr>
        <p:spPr>
          <a:xfrm>
            <a:off x="6096000" y="0"/>
            <a:ext cx="0" cy="2571078"/>
          </a:xfrm>
          <a:prstGeom prst="line">
            <a:avLst/>
          </a:prstGeom>
          <a:ln w="25400">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F701043D-94B3-0999-872F-77B7709BB3C8}"/>
              </a:ext>
            </a:extLst>
          </p:cNvPr>
          <p:cNvSpPr txBox="1"/>
          <p:nvPr/>
        </p:nvSpPr>
        <p:spPr>
          <a:xfrm>
            <a:off x="100208" y="3482756"/>
            <a:ext cx="8478963" cy="1631216"/>
          </a:xfrm>
          <a:prstGeom prst="rect">
            <a:avLst/>
          </a:prstGeom>
          <a:noFill/>
        </p:spPr>
        <p:txBody>
          <a:bodyPr wrap="square" rtlCol="0">
            <a:spAutoFit/>
          </a:bodyPr>
          <a:lstStyle/>
          <a:p>
            <a:pPr algn="ctr"/>
            <a:r>
              <a:rPr lang="en-NZ" sz="3200" b="1" dirty="0">
                <a:solidFill>
                  <a:srgbClr val="3EB9A5"/>
                </a:solidFill>
              </a:rPr>
              <a:t>MASTERING</a:t>
            </a:r>
          </a:p>
          <a:p>
            <a:pPr algn="ctr"/>
            <a:r>
              <a:rPr lang="en-NZ" sz="3200" b="1" dirty="0">
                <a:solidFill>
                  <a:schemeClr val="bg1"/>
                </a:solidFill>
              </a:rPr>
              <a:t>CHOICE ARCHITECTURE!</a:t>
            </a:r>
          </a:p>
          <a:p>
            <a:pPr algn="ctr"/>
            <a:r>
              <a:rPr lang="en-US" dirty="0">
                <a:solidFill>
                  <a:srgbClr val="B1E3DB"/>
                </a:solidFill>
                <a:latin typeface="Aptos" panose="020B0004020202020204" pitchFamily="34" charset="0"/>
              </a:rPr>
              <a:t>Designing Choices changes the choices people make</a:t>
            </a:r>
          </a:p>
          <a:p>
            <a:pPr algn="ctr"/>
            <a:endParaRPr lang="en-NZ" b="1" dirty="0">
              <a:solidFill>
                <a:srgbClr val="B1E3DB"/>
              </a:solidFill>
            </a:endParaRPr>
          </a:p>
        </p:txBody>
      </p:sp>
      <p:sp>
        <p:nvSpPr>
          <p:cNvPr id="11" name="TextBox 10">
            <a:extLst>
              <a:ext uri="{FF2B5EF4-FFF2-40B4-BE49-F238E27FC236}">
                <a16:creationId xmlns:a16="http://schemas.microsoft.com/office/drawing/2014/main" id="{32DD0191-4DB4-CB09-F736-B3014FBB3DCB}"/>
              </a:ext>
            </a:extLst>
          </p:cNvPr>
          <p:cNvSpPr txBox="1"/>
          <p:nvPr/>
        </p:nvSpPr>
        <p:spPr>
          <a:xfrm>
            <a:off x="4703657" y="4701355"/>
            <a:ext cx="2784685" cy="271036"/>
          </a:xfrm>
          <a:prstGeom prst="rect">
            <a:avLst/>
          </a:prstGeom>
          <a:noFill/>
        </p:spPr>
        <p:txBody>
          <a:bodyPr wrap="square">
            <a:spAutoFit/>
          </a:bodyPr>
          <a:lstStyle/>
          <a:p>
            <a:pPr marL="0" marR="0" lvl="0" indent="0" algn="r" rtl="0">
              <a:lnSpc>
                <a:spcPct val="110000"/>
              </a:lnSpc>
              <a:spcBef>
                <a:spcPts val="0"/>
              </a:spcBef>
              <a:spcAft>
                <a:spcPts val="0"/>
              </a:spcAft>
              <a:buClr>
                <a:schemeClr val="dk2"/>
              </a:buClr>
              <a:buSzPts val="1800"/>
              <a:buFont typeface="IBM Plex Sans Light"/>
              <a:buNone/>
            </a:pPr>
            <a:endParaRPr lang="en-GB" sz="1100" dirty="0">
              <a:solidFill>
                <a:schemeClr val="accent1"/>
              </a:solidFill>
              <a:latin typeface="Aptos Light" panose="020B0004020202020204" pitchFamily="34" charset="0"/>
            </a:endParaRPr>
          </a:p>
        </p:txBody>
      </p:sp>
      <p:cxnSp>
        <p:nvCxnSpPr>
          <p:cNvPr id="14" name="Straight Connector 13">
            <a:extLst>
              <a:ext uri="{FF2B5EF4-FFF2-40B4-BE49-F238E27FC236}">
                <a16:creationId xmlns:a16="http://schemas.microsoft.com/office/drawing/2014/main" id="{98C939C9-E5CA-4DF0-EAE4-591B188547E8}"/>
              </a:ext>
            </a:extLst>
          </p:cNvPr>
          <p:cNvCxnSpPr>
            <a:cxnSpLocks/>
            <a:endCxn id="22" idx="6"/>
          </p:cNvCxnSpPr>
          <p:nvPr/>
        </p:nvCxnSpPr>
        <p:spPr>
          <a:xfrm flipH="1">
            <a:off x="8884768" y="4164396"/>
            <a:ext cx="3344810" cy="0"/>
          </a:xfrm>
          <a:prstGeom prst="line">
            <a:avLst/>
          </a:prstGeom>
          <a:ln w="25400">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sp>
        <p:nvSpPr>
          <p:cNvPr id="22" name="Oval 21">
            <a:extLst>
              <a:ext uri="{FF2B5EF4-FFF2-40B4-BE49-F238E27FC236}">
                <a16:creationId xmlns:a16="http://schemas.microsoft.com/office/drawing/2014/main" id="{130905E9-2467-B13C-B086-3982CCA07F20}"/>
              </a:ext>
            </a:extLst>
          </p:cNvPr>
          <p:cNvSpPr/>
          <p:nvPr/>
        </p:nvSpPr>
        <p:spPr>
          <a:xfrm>
            <a:off x="8273575" y="3866708"/>
            <a:ext cx="611193" cy="595375"/>
          </a:xfrm>
          <a:prstGeom prst="ellipse">
            <a:avLst/>
          </a:prstGeom>
          <a:solidFill>
            <a:srgbClr val="3EB9A5">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dirty="0"/>
          </a:p>
        </p:txBody>
      </p:sp>
    </p:spTree>
    <p:extLst>
      <p:ext uri="{BB962C8B-B14F-4D97-AF65-F5344CB8AC3E}">
        <p14:creationId xmlns:p14="http://schemas.microsoft.com/office/powerpoint/2010/main" val="915463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242420-BC6E-470D-5408-C02B8BFEF536}"/>
            </a:ext>
          </a:extLst>
        </p:cNvPr>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D5858F4F-D7F9-29F0-50C0-3CE0CF859DA9}"/>
              </a:ext>
            </a:extLst>
          </p:cNvPr>
          <p:cNvCxnSpPr>
            <a:cxnSpLocks/>
          </p:cNvCxnSpPr>
          <p:nvPr/>
        </p:nvCxnSpPr>
        <p:spPr>
          <a:xfrm flipH="1">
            <a:off x="5549242" y="374046"/>
            <a:ext cx="6642758" cy="31064"/>
          </a:xfrm>
          <a:prstGeom prst="line">
            <a:avLst/>
          </a:prstGeom>
          <a:ln w="25400">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sp>
        <p:nvSpPr>
          <p:cNvPr id="22" name="Oval 21">
            <a:extLst>
              <a:ext uri="{FF2B5EF4-FFF2-40B4-BE49-F238E27FC236}">
                <a16:creationId xmlns:a16="http://schemas.microsoft.com/office/drawing/2014/main" id="{7BED7FE6-27D3-0A4F-8B8B-02E03C77E222}"/>
              </a:ext>
            </a:extLst>
          </p:cNvPr>
          <p:cNvSpPr/>
          <p:nvPr/>
        </p:nvSpPr>
        <p:spPr>
          <a:xfrm>
            <a:off x="4938049" y="107423"/>
            <a:ext cx="611193" cy="595375"/>
          </a:xfrm>
          <a:prstGeom prst="ellipse">
            <a:avLst/>
          </a:prstGeom>
          <a:solidFill>
            <a:srgbClr val="3EB9A5">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1" name="Oval 20">
            <a:extLst>
              <a:ext uri="{FF2B5EF4-FFF2-40B4-BE49-F238E27FC236}">
                <a16:creationId xmlns:a16="http://schemas.microsoft.com/office/drawing/2014/main" id="{8271F0B8-C257-3EAA-A3F3-2EEDC8440531}"/>
              </a:ext>
            </a:extLst>
          </p:cNvPr>
          <p:cNvSpPr/>
          <p:nvPr/>
        </p:nvSpPr>
        <p:spPr>
          <a:xfrm>
            <a:off x="536489" y="76359"/>
            <a:ext cx="611193" cy="595375"/>
          </a:xfrm>
          <a:prstGeom prst="ellipse">
            <a:avLst/>
          </a:prstGeom>
          <a:solidFill>
            <a:srgbClr val="3EB9A5">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dirty="0"/>
          </a:p>
        </p:txBody>
      </p:sp>
      <p:cxnSp>
        <p:nvCxnSpPr>
          <p:cNvPr id="6" name="Straight Connector 5">
            <a:extLst>
              <a:ext uri="{FF2B5EF4-FFF2-40B4-BE49-F238E27FC236}">
                <a16:creationId xmlns:a16="http://schemas.microsoft.com/office/drawing/2014/main" id="{27347962-69F9-D176-33E9-6BCC1DC5F70B}"/>
              </a:ext>
            </a:extLst>
          </p:cNvPr>
          <p:cNvCxnSpPr>
            <a:cxnSpLocks/>
          </p:cNvCxnSpPr>
          <p:nvPr/>
        </p:nvCxnSpPr>
        <p:spPr>
          <a:xfrm flipH="1">
            <a:off x="17505" y="374048"/>
            <a:ext cx="518984" cy="0"/>
          </a:xfrm>
          <a:prstGeom prst="line">
            <a:avLst/>
          </a:prstGeom>
          <a:ln w="25400">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B4569DA2-BCCC-583C-DA9C-A73D213B8015}"/>
              </a:ext>
            </a:extLst>
          </p:cNvPr>
          <p:cNvSpPr txBox="1"/>
          <p:nvPr/>
        </p:nvSpPr>
        <p:spPr>
          <a:xfrm>
            <a:off x="-1215912" y="374048"/>
            <a:ext cx="8143692" cy="1354217"/>
          </a:xfrm>
          <a:prstGeom prst="rect">
            <a:avLst/>
          </a:prstGeom>
          <a:noFill/>
        </p:spPr>
        <p:txBody>
          <a:bodyPr wrap="square" rtlCol="0">
            <a:spAutoFit/>
          </a:bodyPr>
          <a:lstStyle/>
          <a:p>
            <a:pPr algn="ctr"/>
            <a:r>
              <a:rPr lang="en-NZ" sz="1400" b="1" dirty="0">
                <a:solidFill>
                  <a:srgbClr val="3EB9A5"/>
                </a:solidFill>
              </a:rPr>
              <a:t>You are already a </a:t>
            </a:r>
          </a:p>
          <a:p>
            <a:pPr algn="ctr"/>
            <a:r>
              <a:rPr lang="en-NZ" sz="3200" b="1" dirty="0">
                <a:solidFill>
                  <a:schemeClr val="bg1">
                    <a:lumMod val="95000"/>
                  </a:schemeClr>
                </a:solidFill>
              </a:rPr>
              <a:t>CHOICE ARCHITECT!</a:t>
            </a:r>
          </a:p>
          <a:p>
            <a:pPr algn="ctr"/>
            <a:r>
              <a:rPr lang="en-US" sz="1600" i="1" dirty="0">
                <a:solidFill>
                  <a:srgbClr val="B1E3DB"/>
                </a:solidFill>
                <a:latin typeface="Aptos" panose="020B0004020202020204" pitchFamily="34" charset="0"/>
              </a:rPr>
              <a:t>Their brain wants the easy path – design it for them</a:t>
            </a:r>
          </a:p>
          <a:p>
            <a:pPr algn="ctr"/>
            <a:endParaRPr lang="en-NZ" b="1" dirty="0">
              <a:solidFill>
                <a:srgbClr val="B1E3DB"/>
              </a:solidFill>
            </a:endParaRPr>
          </a:p>
        </p:txBody>
      </p:sp>
      <p:grpSp>
        <p:nvGrpSpPr>
          <p:cNvPr id="7" name="Group 6">
            <a:extLst>
              <a:ext uri="{FF2B5EF4-FFF2-40B4-BE49-F238E27FC236}">
                <a16:creationId xmlns:a16="http://schemas.microsoft.com/office/drawing/2014/main" id="{8D60CD6D-A887-7072-9304-0C3DF4DD1DA5}"/>
              </a:ext>
            </a:extLst>
          </p:cNvPr>
          <p:cNvGrpSpPr/>
          <p:nvPr/>
        </p:nvGrpSpPr>
        <p:grpSpPr>
          <a:xfrm>
            <a:off x="276998" y="2375868"/>
            <a:ext cx="10778181" cy="2900924"/>
            <a:chOff x="1146384" y="-764041"/>
            <a:chExt cx="8125329" cy="1470547"/>
          </a:xfrm>
        </p:grpSpPr>
        <p:sp>
          <p:nvSpPr>
            <p:cNvPr id="4" name="TextBox 3">
              <a:extLst>
                <a:ext uri="{FF2B5EF4-FFF2-40B4-BE49-F238E27FC236}">
                  <a16:creationId xmlns:a16="http://schemas.microsoft.com/office/drawing/2014/main" id="{2464700C-2F7D-59DB-A608-3C033898FB94}"/>
                </a:ext>
              </a:extLst>
            </p:cNvPr>
            <p:cNvSpPr txBox="1"/>
            <p:nvPr/>
          </p:nvSpPr>
          <p:spPr>
            <a:xfrm>
              <a:off x="1146384" y="-764041"/>
              <a:ext cx="2821784" cy="1077218"/>
            </a:xfrm>
            <a:prstGeom prst="rect">
              <a:avLst/>
            </a:prstGeom>
            <a:noFill/>
          </p:spPr>
          <p:txBody>
            <a:bodyPr wrap="square" rtlCol="0">
              <a:spAutoFit/>
            </a:bodyPr>
            <a:lstStyle/>
            <a:p>
              <a:pPr algn="ctr"/>
              <a:r>
                <a:rPr lang="en-NZ" sz="1600" b="1" dirty="0">
                  <a:solidFill>
                    <a:srgbClr val="3EB9A5"/>
                  </a:solidFill>
                  <a:latin typeface="+mj-lt"/>
                </a:rPr>
                <a:t>WHAT IT IS </a:t>
              </a:r>
            </a:p>
            <a:p>
              <a:pPr algn="ctr"/>
              <a:r>
                <a:rPr lang="en-NZ" sz="1400" dirty="0">
                  <a:solidFill>
                    <a:schemeClr val="bg1">
                      <a:lumMod val="95000"/>
                    </a:schemeClr>
                  </a:solidFill>
                  <a:latin typeface="+mj-lt"/>
                </a:rPr>
                <a:t>The deliberate design of how choices are presented to influence outcomes</a:t>
              </a:r>
            </a:p>
            <a:p>
              <a:endParaRPr lang="en-NZ" dirty="0">
                <a:solidFill>
                  <a:schemeClr val="bg1">
                    <a:lumMod val="95000"/>
                  </a:schemeClr>
                </a:solidFill>
                <a:latin typeface="+mj-lt"/>
              </a:endParaRPr>
            </a:p>
          </p:txBody>
        </p:sp>
        <p:sp>
          <p:nvSpPr>
            <p:cNvPr id="8" name="TextBox 7">
              <a:extLst>
                <a:ext uri="{FF2B5EF4-FFF2-40B4-BE49-F238E27FC236}">
                  <a16:creationId xmlns:a16="http://schemas.microsoft.com/office/drawing/2014/main" id="{208DEFD5-6FA4-14C5-4AE3-5B44AB251C0B}"/>
                </a:ext>
              </a:extLst>
            </p:cNvPr>
            <p:cNvSpPr txBox="1"/>
            <p:nvPr/>
          </p:nvSpPr>
          <p:spPr>
            <a:xfrm>
              <a:off x="3474452" y="-310293"/>
              <a:ext cx="2604618" cy="553998"/>
            </a:xfrm>
            <a:prstGeom prst="rect">
              <a:avLst/>
            </a:prstGeom>
            <a:noFill/>
          </p:spPr>
          <p:txBody>
            <a:bodyPr wrap="square" rtlCol="0">
              <a:spAutoFit/>
            </a:bodyPr>
            <a:lstStyle/>
            <a:p>
              <a:pPr marL="0" indent="0" algn="ctr" rtl="0" eaLnBrk="1" latinLnBrk="0" hangingPunct="1">
                <a:buNone/>
              </a:pPr>
              <a:r>
                <a:rPr lang="en-US" sz="1600" b="1" dirty="0">
                  <a:solidFill>
                    <a:srgbClr val="3EB9A5"/>
                  </a:solidFill>
                  <a:effectLst/>
                  <a:latin typeface="+mj-lt"/>
                </a:rPr>
                <a:t>WHY IT MATTERS</a:t>
              </a:r>
              <a:endParaRPr lang="en-US" sz="1600" dirty="0">
                <a:solidFill>
                  <a:srgbClr val="3EB9A5"/>
                </a:solidFill>
                <a:effectLst/>
                <a:latin typeface="+mj-lt"/>
              </a:endParaRPr>
            </a:p>
            <a:p>
              <a:pPr marL="0" indent="0" algn="ctr" rtl="0" eaLnBrk="1" latinLnBrk="0" hangingPunct="1">
                <a:buNone/>
              </a:pPr>
              <a:r>
                <a:rPr lang="en-US" sz="1400" dirty="0">
                  <a:solidFill>
                    <a:srgbClr val="F2F2F2"/>
                  </a:solidFill>
                  <a:effectLst/>
                  <a:latin typeface="+mj-lt"/>
                </a:rPr>
                <a:t>Small tweaks shift big decisions</a:t>
              </a:r>
              <a:endParaRPr lang="en-NZ" sz="1400" dirty="0">
                <a:solidFill>
                  <a:schemeClr val="bg1">
                    <a:lumMod val="95000"/>
                  </a:schemeClr>
                </a:solidFill>
                <a:latin typeface="+mj-lt"/>
              </a:endParaRPr>
            </a:p>
          </p:txBody>
        </p:sp>
        <p:sp>
          <p:nvSpPr>
            <p:cNvPr id="23" name="Rectangle 1">
              <a:extLst>
                <a:ext uri="{FF2B5EF4-FFF2-40B4-BE49-F238E27FC236}">
                  <a16:creationId xmlns:a16="http://schemas.microsoft.com/office/drawing/2014/main" id="{357E6476-FDAF-5BA5-FCC8-0EB237AE026A}"/>
                </a:ext>
              </a:extLst>
            </p:cNvPr>
            <p:cNvSpPr>
              <a:spLocks noChangeArrowheads="1"/>
            </p:cNvSpPr>
            <p:nvPr/>
          </p:nvSpPr>
          <p:spPr bwMode="auto">
            <a:xfrm>
              <a:off x="5617720" y="-62935"/>
              <a:ext cx="3653993"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NZ" sz="1600" b="1" dirty="0">
                  <a:solidFill>
                    <a:srgbClr val="3EB9A5"/>
                  </a:solidFill>
                  <a:latin typeface="+mj-lt"/>
                </a:rPr>
                <a:t>IT’S EVERYWHERE</a:t>
              </a:r>
            </a:p>
            <a:p>
              <a:pPr marR="0" lvl="0" algn="ctr" defTabSz="914400" rtl="0" eaLnBrk="0" fontAlgn="base" latinLnBrk="0" hangingPunct="0">
                <a:lnSpc>
                  <a:spcPct val="100000"/>
                </a:lnSpc>
                <a:spcBef>
                  <a:spcPct val="0"/>
                </a:spcBef>
                <a:spcAft>
                  <a:spcPct val="0"/>
                </a:spcAft>
                <a:buClrTx/>
                <a:buSzTx/>
                <a:tabLst/>
              </a:pPr>
              <a:r>
                <a:rPr kumimoji="0" lang="en-US" altLang="en-US" sz="1400" b="0" i="0" u="none" strike="noStrike" cap="none" normalizeH="0" baseline="0" dirty="0">
                  <a:ln>
                    <a:noFill/>
                  </a:ln>
                  <a:solidFill>
                    <a:schemeClr val="bg1">
                      <a:lumMod val="95000"/>
                    </a:schemeClr>
                  </a:solidFill>
                  <a:effectLst/>
                  <a:latin typeface="+mj-lt"/>
                </a:rPr>
                <a:t>Shapes health, finance, and consumer choices</a:t>
              </a:r>
            </a:p>
            <a:p>
              <a:pPr marR="0" lvl="0" algn="ctr" defTabSz="914400" rtl="0" eaLnBrk="0" fontAlgn="base" latinLnBrk="0" hangingPunct="0">
                <a:lnSpc>
                  <a:spcPct val="100000"/>
                </a:lnSpc>
                <a:spcBef>
                  <a:spcPct val="0"/>
                </a:spcBef>
                <a:spcAft>
                  <a:spcPct val="0"/>
                </a:spcAft>
                <a:buClrTx/>
                <a:buSzTx/>
                <a:tabLst/>
              </a:pPr>
              <a:r>
                <a:rPr kumimoji="0" lang="en-US" altLang="en-US" sz="1400" b="0" i="0" u="none" strike="noStrike" cap="none" normalizeH="0" baseline="0" dirty="0">
                  <a:ln>
                    <a:noFill/>
                  </a:ln>
                  <a:solidFill>
                    <a:schemeClr val="bg1">
                      <a:lumMod val="95000"/>
                    </a:schemeClr>
                  </a:solidFill>
                  <a:effectLst/>
                  <a:latin typeface="+mj-lt"/>
                </a:rPr>
                <a:t>Powers everything from tax systems to Netflix</a:t>
              </a:r>
            </a:p>
          </p:txBody>
        </p:sp>
      </p:grpSp>
      <p:sp>
        <p:nvSpPr>
          <p:cNvPr id="3" name="TextBox 2">
            <a:extLst>
              <a:ext uri="{FF2B5EF4-FFF2-40B4-BE49-F238E27FC236}">
                <a16:creationId xmlns:a16="http://schemas.microsoft.com/office/drawing/2014/main" id="{BC25B7A9-5F44-A566-7C2F-697D048A5274}"/>
              </a:ext>
            </a:extLst>
          </p:cNvPr>
          <p:cNvSpPr txBox="1"/>
          <p:nvPr/>
        </p:nvSpPr>
        <p:spPr>
          <a:xfrm>
            <a:off x="276997" y="6189751"/>
            <a:ext cx="10896600" cy="400110"/>
          </a:xfrm>
          <a:prstGeom prst="rect">
            <a:avLst/>
          </a:prstGeom>
          <a:noFill/>
        </p:spPr>
        <p:txBody>
          <a:bodyPr wrap="square" rtlCol="0">
            <a:spAutoFit/>
          </a:bodyPr>
          <a:lstStyle/>
          <a:p>
            <a:pPr algn="ctr"/>
            <a:r>
              <a:rPr lang="en-NZ" sz="2000" dirty="0">
                <a:solidFill>
                  <a:schemeClr val="bg1">
                    <a:lumMod val="95000"/>
                  </a:schemeClr>
                </a:solidFill>
              </a:rPr>
              <a:t>The next set of Cognitive Biases work together as Choice Architecture.</a:t>
            </a:r>
          </a:p>
        </p:txBody>
      </p:sp>
    </p:spTree>
    <p:extLst>
      <p:ext uri="{BB962C8B-B14F-4D97-AF65-F5344CB8AC3E}">
        <p14:creationId xmlns:p14="http://schemas.microsoft.com/office/powerpoint/2010/main" val="28100406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B2D32F-DB63-266C-4034-29A962AD0A77}"/>
            </a:ext>
          </a:extLst>
        </p:cNvPr>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CEAA5F2-776F-2529-321C-7E242EAF42C4}"/>
              </a:ext>
            </a:extLst>
          </p:cNvPr>
          <p:cNvCxnSpPr>
            <a:cxnSpLocks/>
          </p:cNvCxnSpPr>
          <p:nvPr/>
        </p:nvCxnSpPr>
        <p:spPr>
          <a:xfrm flipV="1">
            <a:off x="11165391" y="0"/>
            <a:ext cx="0" cy="3433786"/>
          </a:xfrm>
          <a:prstGeom prst="line">
            <a:avLst/>
          </a:prstGeom>
          <a:ln w="25400">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sp>
        <p:nvSpPr>
          <p:cNvPr id="21" name="Oval 20">
            <a:extLst>
              <a:ext uri="{FF2B5EF4-FFF2-40B4-BE49-F238E27FC236}">
                <a16:creationId xmlns:a16="http://schemas.microsoft.com/office/drawing/2014/main" id="{73859BD0-7F81-62D7-FA8B-DC6679711327}"/>
              </a:ext>
            </a:extLst>
          </p:cNvPr>
          <p:cNvSpPr/>
          <p:nvPr/>
        </p:nvSpPr>
        <p:spPr>
          <a:xfrm>
            <a:off x="10859794" y="3426673"/>
            <a:ext cx="611193" cy="595375"/>
          </a:xfrm>
          <a:prstGeom prst="ellipse">
            <a:avLst/>
          </a:prstGeom>
          <a:solidFill>
            <a:srgbClr val="3EB9A5">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dirty="0"/>
          </a:p>
        </p:txBody>
      </p:sp>
      <p:cxnSp>
        <p:nvCxnSpPr>
          <p:cNvPr id="6" name="Straight Connector 5">
            <a:extLst>
              <a:ext uri="{FF2B5EF4-FFF2-40B4-BE49-F238E27FC236}">
                <a16:creationId xmlns:a16="http://schemas.microsoft.com/office/drawing/2014/main" id="{4581ECBE-957E-E074-8B61-6B00A26E2EB1}"/>
              </a:ext>
            </a:extLst>
          </p:cNvPr>
          <p:cNvCxnSpPr>
            <a:cxnSpLocks/>
            <a:stCxn id="21" idx="2"/>
          </p:cNvCxnSpPr>
          <p:nvPr/>
        </p:nvCxnSpPr>
        <p:spPr>
          <a:xfrm flipH="1">
            <a:off x="8993543" y="3724361"/>
            <a:ext cx="1866251" cy="0"/>
          </a:xfrm>
          <a:prstGeom prst="line">
            <a:avLst/>
          </a:prstGeom>
          <a:ln w="25400">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565B13F8-8914-C635-4C02-13E2BA81DBCE}"/>
              </a:ext>
            </a:extLst>
          </p:cNvPr>
          <p:cNvCxnSpPr>
            <a:cxnSpLocks/>
          </p:cNvCxnSpPr>
          <p:nvPr/>
        </p:nvCxnSpPr>
        <p:spPr>
          <a:xfrm flipV="1">
            <a:off x="8995486" y="3724361"/>
            <a:ext cx="0" cy="3126526"/>
          </a:xfrm>
          <a:prstGeom prst="line">
            <a:avLst/>
          </a:prstGeom>
          <a:ln w="25400">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pic>
        <p:nvPicPr>
          <p:cNvPr id="2" name="Picture 1">
            <a:extLst>
              <a:ext uri="{FF2B5EF4-FFF2-40B4-BE49-F238E27FC236}">
                <a16:creationId xmlns:a16="http://schemas.microsoft.com/office/drawing/2014/main" id="{BA079A5C-CF8E-5137-FCE0-BF0D9DE363C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610" b="93766" l="9259" r="89815">
                        <a14:foregroundMark x1="38889" y1="77403" x2="71296" y2="77403"/>
                        <a14:foregroundMark x1="43519" y1="90649" x2="61574" y2="88571"/>
                        <a14:foregroundMark x1="46759" y1="87532" x2="46759" y2="87532"/>
                        <a14:foregroundMark x1="45370" y1="93766" x2="45370" y2="93766"/>
                        <a14:foregroundMark x1="48148" y1="93247" x2="48148" y2="93247"/>
                      </a14:backgroundRemoval>
                    </a14:imgEffect>
                  </a14:imgLayer>
                </a14:imgProps>
              </a:ext>
            </a:extLst>
          </a:blip>
          <a:stretch>
            <a:fillRect/>
          </a:stretch>
        </p:blipFill>
        <p:spPr>
          <a:xfrm>
            <a:off x="2623566" y="1378846"/>
            <a:ext cx="2057687" cy="3667637"/>
          </a:xfrm>
          <a:prstGeom prst="rect">
            <a:avLst/>
          </a:prstGeom>
        </p:spPr>
      </p:pic>
      <p:pic>
        <p:nvPicPr>
          <p:cNvPr id="3" name="Picture 2">
            <a:extLst>
              <a:ext uri="{FF2B5EF4-FFF2-40B4-BE49-F238E27FC236}">
                <a16:creationId xmlns:a16="http://schemas.microsoft.com/office/drawing/2014/main" id="{9AF2F6F4-9E71-06CE-3D2F-8761E398F5C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128" b="92705" l="7510" r="90514">
                        <a14:foregroundMark x1="24506" y1="10030" x2="46640" y2="3647"/>
                        <a14:foregroundMark x1="46640" y1="3647" x2="67194" y2="11854"/>
                        <a14:foregroundMark x1="60474" y1="3040" x2="52569" y2="2128"/>
                        <a14:foregroundMark x1="7510" y1="56535" x2="7510" y2="57447"/>
                        <a14:foregroundMark x1="89723" y1="58055" x2="90514" y2="58055"/>
                        <a14:foregroundMark x1="42292" y1="75076" x2="69960" y2="74772"/>
                        <a14:foregroundMark x1="55731" y1="89666" x2="40316" y2="88450"/>
                        <a14:foregroundMark x1="58103" y1="92705" x2="42292" y2="91489"/>
                      </a14:backgroundRemoval>
                    </a14:imgEffect>
                  </a14:imgLayer>
                </a14:imgProps>
              </a:ext>
            </a:extLst>
          </a:blip>
          <a:stretch>
            <a:fillRect/>
          </a:stretch>
        </p:blipFill>
        <p:spPr>
          <a:xfrm>
            <a:off x="4783593" y="2033630"/>
            <a:ext cx="2410161" cy="3134162"/>
          </a:xfrm>
          <a:prstGeom prst="rect">
            <a:avLst/>
          </a:prstGeom>
        </p:spPr>
      </p:pic>
      <p:sp>
        <p:nvSpPr>
          <p:cNvPr id="13" name="TextBox 12">
            <a:extLst>
              <a:ext uri="{FF2B5EF4-FFF2-40B4-BE49-F238E27FC236}">
                <a16:creationId xmlns:a16="http://schemas.microsoft.com/office/drawing/2014/main" id="{75DE2892-0182-DB5D-CFC0-6C6B9B32D0C4}"/>
              </a:ext>
            </a:extLst>
          </p:cNvPr>
          <p:cNvSpPr txBox="1"/>
          <p:nvPr/>
        </p:nvSpPr>
        <p:spPr>
          <a:xfrm>
            <a:off x="1163261" y="335991"/>
            <a:ext cx="8143692" cy="1354217"/>
          </a:xfrm>
          <a:prstGeom prst="rect">
            <a:avLst/>
          </a:prstGeom>
          <a:noFill/>
        </p:spPr>
        <p:txBody>
          <a:bodyPr wrap="square" rtlCol="0">
            <a:spAutoFit/>
          </a:bodyPr>
          <a:lstStyle/>
          <a:p>
            <a:pPr algn="ctr"/>
            <a:r>
              <a:rPr lang="en-NZ" sz="1400" b="1" dirty="0">
                <a:solidFill>
                  <a:srgbClr val="3EB9A5"/>
                </a:solidFill>
              </a:rPr>
              <a:t>Choice Architecture</a:t>
            </a:r>
          </a:p>
          <a:p>
            <a:pPr algn="ctr"/>
            <a:r>
              <a:rPr lang="en-NZ" sz="3200" b="1" dirty="0">
                <a:solidFill>
                  <a:srgbClr val="B1E3DB"/>
                </a:solidFill>
              </a:rPr>
              <a:t>USING THE DECOY EFFECT</a:t>
            </a:r>
          </a:p>
          <a:p>
            <a:pPr algn="ctr"/>
            <a:r>
              <a:rPr lang="en-US" sz="1600" i="1" dirty="0">
                <a:solidFill>
                  <a:schemeClr val="bg1">
                    <a:lumMod val="95000"/>
                  </a:schemeClr>
                </a:solidFill>
                <a:latin typeface="Aptos" panose="020B0004020202020204" pitchFamily="34" charset="0"/>
              </a:rPr>
              <a:t>Control the comparison, Control the Choice</a:t>
            </a:r>
          </a:p>
          <a:p>
            <a:pPr algn="ctr"/>
            <a:endParaRPr lang="en-NZ" b="1" dirty="0">
              <a:solidFill>
                <a:srgbClr val="B1E3DB"/>
              </a:solidFill>
            </a:endParaRPr>
          </a:p>
        </p:txBody>
      </p:sp>
      <p:sp>
        <p:nvSpPr>
          <p:cNvPr id="5" name="TextBox 4">
            <a:extLst>
              <a:ext uri="{FF2B5EF4-FFF2-40B4-BE49-F238E27FC236}">
                <a16:creationId xmlns:a16="http://schemas.microsoft.com/office/drawing/2014/main" id="{72221798-77A2-268A-C6F5-5DFDDD826727}"/>
              </a:ext>
            </a:extLst>
          </p:cNvPr>
          <p:cNvSpPr txBox="1"/>
          <p:nvPr/>
        </p:nvSpPr>
        <p:spPr>
          <a:xfrm>
            <a:off x="1739900" y="3441341"/>
            <a:ext cx="1546597" cy="646331"/>
          </a:xfrm>
          <a:prstGeom prst="rect">
            <a:avLst/>
          </a:prstGeom>
          <a:noFill/>
        </p:spPr>
        <p:txBody>
          <a:bodyPr wrap="square" rtlCol="0">
            <a:spAutoFit/>
          </a:bodyPr>
          <a:lstStyle/>
          <a:p>
            <a:r>
              <a:rPr lang="en-NZ" sz="3600" b="1" dirty="0">
                <a:solidFill>
                  <a:srgbClr val="FF0000"/>
                </a:solidFill>
                <a:latin typeface="+mj-lt"/>
              </a:rPr>
              <a:t>70%</a:t>
            </a:r>
          </a:p>
        </p:txBody>
      </p:sp>
      <p:sp>
        <p:nvSpPr>
          <p:cNvPr id="8" name="TextBox 7">
            <a:extLst>
              <a:ext uri="{FF2B5EF4-FFF2-40B4-BE49-F238E27FC236}">
                <a16:creationId xmlns:a16="http://schemas.microsoft.com/office/drawing/2014/main" id="{8E4DF231-5E03-4DDE-B289-F114D2F88E4F}"/>
              </a:ext>
            </a:extLst>
          </p:cNvPr>
          <p:cNvSpPr txBox="1"/>
          <p:nvPr/>
        </p:nvSpPr>
        <p:spPr>
          <a:xfrm>
            <a:off x="7084453" y="2846053"/>
            <a:ext cx="1325863" cy="646331"/>
          </a:xfrm>
          <a:prstGeom prst="rect">
            <a:avLst/>
          </a:prstGeom>
          <a:noFill/>
        </p:spPr>
        <p:txBody>
          <a:bodyPr wrap="square" rtlCol="0">
            <a:spAutoFit/>
          </a:bodyPr>
          <a:lstStyle/>
          <a:p>
            <a:r>
              <a:rPr lang="en-NZ" sz="3600" b="1" dirty="0">
                <a:solidFill>
                  <a:srgbClr val="FF0000"/>
                </a:solidFill>
                <a:latin typeface="+mj-lt"/>
              </a:rPr>
              <a:t>30%</a:t>
            </a:r>
          </a:p>
        </p:txBody>
      </p:sp>
      <p:grpSp>
        <p:nvGrpSpPr>
          <p:cNvPr id="4" name="Group 3">
            <a:extLst>
              <a:ext uri="{FF2B5EF4-FFF2-40B4-BE49-F238E27FC236}">
                <a16:creationId xmlns:a16="http://schemas.microsoft.com/office/drawing/2014/main" id="{2D3DD5F6-F84C-6B48-8388-C554025E0DE9}"/>
              </a:ext>
            </a:extLst>
          </p:cNvPr>
          <p:cNvGrpSpPr/>
          <p:nvPr/>
        </p:nvGrpSpPr>
        <p:grpSpPr>
          <a:xfrm>
            <a:off x="9331481" y="4107315"/>
            <a:ext cx="1833909" cy="2360618"/>
            <a:chOff x="9878215" y="4377876"/>
            <a:chExt cx="1833909" cy="2360618"/>
          </a:xfrm>
        </p:grpSpPr>
        <p:pic>
          <p:nvPicPr>
            <p:cNvPr id="9" name="Picture 8">
              <a:extLst>
                <a:ext uri="{FF2B5EF4-FFF2-40B4-BE49-F238E27FC236}">
                  <a16:creationId xmlns:a16="http://schemas.microsoft.com/office/drawing/2014/main" id="{B521D8CA-D243-A895-775C-6EA6C614C583}"/>
                </a:ext>
              </a:extLst>
            </p:cNvPr>
            <p:cNvPicPr>
              <a:picLocks noChangeAspect="1"/>
            </p:cNvPicPr>
            <p:nvPr/>
          </p:nvPicPr>
          <p:blipFill>
            <a:blip r:embed="rId7"/>
            <a:stretch>
              <a:fillRect/>
            </a:stretch>
          </p:blipFill>
          <p:spPr>
            <a:xfrm>
              <a:off x="9936004" y="4962374"/>
              <a:ext cx="1776120" cy="1776120"/>
            </a:xfrm>
            <a:prstGeom prst="rect">
              <a:avLst/>
            </a:prstGeom>
          </p:spPr>
        </p:pic>
        <p:sp>
          <p:nvSpPr>
            <p:cNvPr id="10" name="TextBox 9">
              <a:extLst>
                <a:ext uri="{FF2B5EF4-FFF2-40B4-BE49-F238E27FC236}">
                  <a16:creationId xmlns:a16="http://schemas.microsoft.com/office/drawing/2014/main" id="{70EFE871-BA1B-1754-11A6-2ACAA307F428}"/>
                </a:ext>
              </a:extLst>
            </p:cNvPr>
            <p:cNvSpPr txBox="1"/>
            <p:nvPr/>
          </p:nvSpPr>
          <p:spPr>
            <a:xfrm>
              <a:off x="9878215" y="4377876"/>
              <a:ext cx="1776119" cy="523220"/>
            </a:xfrm>
            <a:prstGeom prst="rect">
              <a:avLst/>
            </a:prstGeom>
            <a:noFill/>
          </p:spPr>
          <p:txBody>
            <a:bodyPr wrap="square" rtlCol="0">
              <a:spAutoFit/>
            </a:bodyPr>
            <a:lstStyle/>
            <a:p>
              <a:pPr algn="ctr"/>
              <a:r>
                <a:rPr lang="en-NZ" sz="1400" dirty="0">
                  <a:solidFill>
                    <a:srgbClr val="3EB9A5"/>
                  </a:solidFill>
                </a:rPr>
                <a:t>Get your extra resources here:</a:t>
              </a:r>
            </a:p>
          </p:txBody>
        </p:sp>
      </p:grpSp>
    </p:spTree>
    <p:extLst>
      <p:ext uri="{BB962C8B-B14F-4D97-AF65-F5344CB8AC3E}">
        <p14:creationId xmlns:p14="http://schemas.microsoft.com/office/powerpoint/2010/main" val="13550869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A4848A-639B-678D-D82C-0651B166A95E}"/>
            </a:ext>
          </a:extLst>
        </p:cNvPr>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61230808-1C20-9DEB-7637-277615E5DF93}"/>
              </a:ext>
            </a:extLst>
          </p:cNvPr>
          <p:cNvCxnSpPr>
            <a:cxnSpLocks/>
          </p:cNvCxnSpPr>
          <p:nvPr/>
        </p:nvCxnSpPr>
        <p:spPr>
          <a:xfrm flipV="1">
            <a:off x="11165391" y="0"/>
            <a:ext cx="0" cy="3433786"/>
          </a:xfrm>
          <a:prstGeom prst="line">
            <a:avLst/>
          </a:prstGeom>
          <a:ln w="25400">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sp>
        <p:nvSpPr>
          <p:cNvPr id="21" name="Oval 20">
            <a:extLst>
              <a:ext uri="{FF2B5EF4-FFF2-40B4-BE49-F238E27FC236}">
                <a16:creationId xmlns:a16="http://schemas.microsoft.com/office/drawing/2014/main" id="{4C24C071-2253-6F97-3DA9-62CFC7C7E735}"/>
              </a:ext>
            </a:extLst>
          </p:cNvPr>
          <p:cNvSpPr/>
          <p:nvPr/>
        </p:nvSpPr>
        <p:spPr>
          <a:xfrm>
            <a:off x="10859794" y="3426673"/>
            <a:ext cx="611193" cy="595375"/>
          </a:xfrm>
          <a:prstGeom prst="ellipse">
            <a:avLst/>
          </a:prstGeom>
          <a:solidFill>
            <a:srgbClr val="3EB9A5">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dirty="0"/>
          </a:p>
        </p:txBody>
      </p:sp>
      <p:cxnSp>
        <p:nvCxnSpPr>
          <p:cNvPr id="6" name="Straight Connector 5">
            <a:extLst>
              <a:ext uri="{FF2B5EF4-FFF2-40B4-BE49-F238E27FC236}">
                <a16:creationId xmlns:a16="http://schemas.microsoft.com/office/drawing/2014/main" id="{5EC84300-B26E-3837-B38B-B9CE789B166F}"/>
              </a:ext>
            </a:extLst>
          </p:cNvPr>
          <p:cNvCxnSpPr>
            <a:cxnSpLocks/>
            <a:stCxn id="21" idx="2"/>
          </p:cNvCxnSpPr>
          <p:nvPr/>
        </p:nvCxnSpPr>
        <p:spPr>
          <a:xfrm flipH="1">
            <a:off x="8993543" y="3724361"/>
            <a:ext cx="1866251" cy="0"/>
          </a:xfrm>
          <a:prstGeom prst="line">
            <a:avLst/>
          </a:prstGeom>
          <a:ln w="25400">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90957357-F20F-36A0-1FAF-39AEF2B17BB8}"/>
              </a:ext>
            </a:extLst>
          </p:cNvPr>
          <p:cNvCxnSpPr>
            <a:cxnSpLocks/>
          </p:cNvCxnSpPr>
          <p:nvPr/>
        </p:nvCxnSpPr>
        <p:spPr>
          <a:xfrm flipV="1">
            <a:off x="8995486" y="3724361"/>
            <a:ext cx="0" cy="3126526"/>
          </a:xfrm>
          <a:prstGeom prst="line">
            <a:avLst/>
          </a:prstGeom>
          <a:ln w="25400">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pic>
        <p:nvPicPr>
          <p:cNvPr id="2" name="Picture 1">
            <a:extLst>
              <a:ext uri="{FF2B5EF4-FFF2-40B4-BE49-F238E27FC236}">
                <a16:creationId xmlns:a16="http://schemas.microsoft.com/office/drawing/2014/main" id="{4FCBA263-EAEC-EA5D-90D5-991F81E0640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610" b="93766" l="9259" r="89815">
                        <a14:foregroundMark x1="38889" y1="77403" x2="71296" y2="77403"/>
                        <a14:foregroundMark x1="43519" y1="90649" x2="61574" y2="88571"/>
                        <a14:foregroundMark x1="46759" y1="87532" x2="46759" y2="87532"/>
                        <a14:foregroundMark x1="45370" y1="93766" x2="45370" y2="93766"/>
                        <a14:foregroundMark x1="48148" y1="93247" x2="48148" y2="93247"/>
                      </a14:backgroundRemoval>
                    </a14:imgEffect>
                  </a14:imgLayer>
                </a14:imgProps>
              </a:ext>
            </a:extLst>
          </a:blip>
          <a:stretch>
            <a:fillRect/>
          </a:stretch>
        </p:blipFill>
        <p:spPr>
          <a:xfrm>
            <a:off x="1203328" y="1592854"/>
            <a:ext cx="2057687" cy="3667637"/>
          </a:xfrm>
          <a:prstGeom prst="rect">
            <a:avLst/>
          </a:prstGeom>
        </p:spPr>
      </p:pic>
      <p:pic>
        <p:nvPicPr>
          <p:cNvPr id="3" name="Picture 2">
            <a:extLst>
              <a:ext uri="{FF2B5EF4-FFF2-40B4-BE49-F238E27FC236}">
                <a16:creationId xmlns:a16="http://schemas.microsoft.com/office/drawing/2014/main" id="{D8B8B140-4F2C-1EA4-A4CF-49EC8D724E5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128" b="92705" l="7510" r="90514">
                        <a14:foregroundMark x1="24506" y1="10030" x2="46640" y2="3647"/>
                        <a14:foregroundMark x1="46640" y1="3647" x2="67194" y2="11854"/>
                        <a14:foregroundMark x1="60474" y1="3040" x2="52569" y2="2128"/>
                        <a14:foregroundMark x1="7510" y1="56535" x2="7510" y2="57447"/>
                        <a14:foregroundMark x1="89723" y1="58055" x2="90514" y2="58055"/>
                        <a14:foregroundMark x1="42292" y1="75076" x2="69960" y2="74772"/>
                        <a14:foregroundMark x1="55731" y1="89666" x2="40316" y2="88450"/>
                        <a14:foregroundMark x1="58103" y1="92705" x2="42292" y2="91489"/>
                      </a14:backgroundRemoval>
                    </a14:imgEffect>
                  </a14:imgLayer>
                </a14:imgProps>
              </a:ext>
            </a:extLst>
          </a:blip>
          <a:stretch>
            <a:fillRect/>
          </a:stretch>
        </p:blipFill>
        <p:spPr>
          <a:xfrm>
            <a:off x="6277787" y="2153462"/>
            <a:ext cx="2410161" cy="3134162"/>
          </a:xfrm>
          <a:prstGeom prst="rect">
            <a:avLst/>
          </a:prstGeom>
        </p:spPr>
      </p:pic>
      <p:pic>
        <p:nvPicPr>
          <p:cNvPr id="4" name="Picture 3">
            <a:extLst>
              <a:ext uri="{FF2B5EF4-FFF2-40B4-BE49-F238E27FC236}">
                <a16:creationId xmlns:a16="http://schemas.microsoft.com/office/drawing/2014/main" id="{A49127DE-F411-75C2-B16E-E491717C8167}"/>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908" b="89571" l="9945" r="89503">
                        <a14:foregroundMark x1="33149" y1="10429" x2="63536" y2="10123"/>
                        <a14:foregroundMark x1="63536" y1="10123" x2="65746" y2="10736"/>
                        <a14:foregroundMark x1="70166" y1="11043" x2="30387" y2="8896"/>
                        <a14:foregroundMark x1="30387" y1="8896" x2="23757" y2="11043"/>
                        <a14:foregroundMark x1="60221" y1="6748" x2="38122" y2="5521"/>
                        <a14:foregroundMark x1="59669" y1="6135" x2="56906" y2="4908"/>
                        <a14:foregroundMark x1="24862" y1="73006" x2="72928" y2="72393"/>
                        <a14:foregroundMark x1="51381" y1="70552" x2="51381" y2="70552"/>
                        <a14:foregroundMark x1="30939" y1="86810" x2="65746" y2="88037"/>
                      </a14:backgroundRemoval>
                    </a14:imgEffect>
                  </a14:imgLayer>
                </a14:imgProps>
              </a:ext>
            </a:extLst>
          </a:blip>
          <a:stretch>
            <a:fillRect/>
          </a:stretch>
        </p:blipFill>
        <p:spPr>
          <a:xfrm>
            <a:off x="3809242" y="2244664"/>
            <a:ext cx="1724266" cy="3105583"/>
          </a:xfrm>
          <a:prstGeom prst="rect">
            <a:avLst/>
          </a:prstGeom>
        </p:spPr>
      </p:pic>
      <p:sp>
        <p:nvSpPr>
          <p:cNvPr id="13" name="TextBox 12">
            <a:extLst>
              <a:ext uri="{FF2B5EF4-FFF2-40B4-BE49-F238E27FC236}">
                <a16:creationId xmlns:a16="http://schemas.microsoft.com/office/drawing/2014/main" id="{7C89B637-051D-19E1-1E88-E03C0CEC4DEF}"/>
              </a:ext>
            </a:extLst>
          </p:cNvPr>
          <p:cNvSpPr txBox="1"/>
          <p:nvPr/>
        </p:nvSpPr>
        <p:spPr>
          <a:xfrm>
            <a:off x="-1059239" y="244938"/>
            <a:ext cx="8143692" cy="1354217"/>
          </a:xfrm>
          <a:prstGeom prst="rect">
            <a:avLst/>
          </a:prstGeom>
          <a:noFill/>
        </p:spPr>
        <p:txBody>
          <a:bodyPr wrap="square" rtlCol="0">
            <a:spAutoFit/>
          </a:bodyPr>
          <a:lstStyle/>
          <a:p>
            <a:pPr algn="ctr"/>
            <a:r>
              <a:rPr lang="en-NZ" sz="1400" b="1" dirty="0">
                <a:solidFill>
                  <a:srgbClr val="3EB9A5"/>
                </a:solidFill>
              </a:rPr>
              <a:t>Choice Architecture</a:t>
            </a:r>
          </a:p>
          <a:p>
            <a:pPr algn="ctr"/>
            <a:r>
              <a:rPr lang="en-NZ" sz="3200" b="1" dirty="0">
                <a:solidFill>
                  <a:srgbClr val="B1E3DB"/>
                </a:solidFill>
              </a:rPr>
              <a:t>THE DECOY EFFECT</a:t>
            </a:r>
          </a:p>
          <a:p>
            <a:pPr algn="ctr"/>
            <a:r>
              <a:rPr lang="en-US" sz="1600" i="1" dirty="0">
                <a:solidFill>
                  <a:schemeClr val="bg1">
                    <a:lumMod val="95000"/>
                  </a:schemeClr>
                </a:solidFill>
                <a:latin typeface="Aptos" panose="020B0004020202020204" pitchFamily="34" charset="0"/>
              </a:rPr>
              <a:t>Control the comparison, Control the Choice</a:t>
            </a:r>
          </a:p>
          <a:p>
            <a:pPr algn="ctr"/>
            <a:endParaRPr lang="en-NZ" b="1" dirty="0">
              <a:solidFill>
                <a:srgbClr val="B1E3DB"/>
              </a:solidFill>
            </a:endParaRPr>
          </a:p>
        </p:txBody>
      </p:sp>
      <p:sp>
        <p:nvSpPr>
          <p:cNvPr id="5" name="TextBox 4">
            <a:extLst>
              <a:ext uri="{FF2B5EF4-FFF2-40B4-BE49-F238E27FC236}">
                <a16:creationId xmlns:a16="http://schemas.microsoft.com/office/drawing/2014/main" id="{5A6E7D24-DD02-DC83-AEBB-B73A2F3E92CF}"/>
              </a:ext>
            </a:extLst>
          </p:cNvPr>
          <p:cNvSpPr txBox="1"/>
          <p:nvPr/>
        </p:nvSpPr>
        <p:spPr>
          <a:xfrm>
            <a:off x="4101268" y="5350247"/>
            <a:ext cx="1325863" cy="646331"/>
          </a:xfrm>
          <a:prstGeom prst="rect">
            <a:avLst/>
          </a:prstGeom>
          <a:noFill/>
        </p:spPr>
        <p:txBody>
          <a:bodyPr wrap="square" rtlCol="0">
            <a:spAutoFit/>
          </a:bodyPr>
          <a:lstStyle>
            <a:defPPr>
              <a:defRPr lang="en-BE"/>
            </a:defPPr>
            <a:lvl1pPr>
              <a:defRPr sz="3600" b="1">
                <a:solidFill>
                  <a:srgbClr val="FF0000"/>
                </a:solidFill>
                <a:latin typeface="+mj-lt"/>
              </a:defRPr>
            </a:lvl1pPr>
          </a:lstStyle>
          <a:p>
            <a:r>
              <a:rPr lang="en-NZ" dirty="0"/>
              <a:t>5%</a:t>
            </a:r>
          </a:p>
        </p:txBody>
      </p:sp>
      <p:sp>
        <p:nvSpPr>
          <p:cNvPr id="8" name="TextBox 7">
            <a:extLst>
              <a:ext uri="{FF2B5EF4-FFF2-40B4-BE49-F238E27FC236}">
                <a16:creationId xmlns:a16="http://schemas.microsoft.com/office/drawing/2014/main" id="{B3E7F533-629C-228E-3996-30C2A6A28FAA}"/>
              </a:ext>
            </a:extLst>
          </p:cNvPr>
          <p:cNvSpPr txBox="1"/>
          <p:nvPr/>
        </p:nvSpPr>
        <p:spPr>
          <a:xfrm>
            <a:off x="7131179" y="5350246"/>
            <a:ext cx="1325863" cy="646331"/>
          </a:xfrm>
          <a:prstGeom prst="rect">
            <a:avLst/>
          </a:prstGeom>
          <a:noFill/>
        </p:spPr>
        <p:txBody>
          <a:bodyPr wrap="square" rtlCol="0">
            <a:spAutoFit/>
          </a:bodyPr>
          <a:lstStyle>
            <a:defPPr>
              <a:defRPr lang="en-BE"/>
            </a:defPPr>
            <a:lvl1pPr>
              <a:defRPr sz="3600" b="1">
                <a:solidFill>
                  <a:srgbClr val="FF0000"/>
                </a:solidFill>
                <a:latin typeface="+mj-lt"/>
              </a:defRPr>
            </a:lvl1pPr>
          </a:lstStyle>
          <a:p>
            <a:r>
              <a:rPr lang="en-NZ" dirty="0"/>
              <a:t>74%</a:t>
            </a:r>
          </a:p>
        </p:txBody>
      </p:sp>
      <p:sp>
        <p:nvSpPr>
          <p:cNvPr id="9" name="TextBox 8">
            <a:extLst>
              <a:ext uri="{FF2B5EF4-FFF2-40B4-BE49-F238E27FC236}">
                <a16:creationId xmlns:a16="http://schemas.microsoft.com/office/drawing/2014/main" id="{A5CF0AFE-C059-35B9-93AA-86A48057C4B3}"/>
              </a:ext>
            </a:extLst>
          </p:cNvPr>
          <p:cNvSpPr txBox="1"/>
          <p:nvPr/>
        </p:nvSpPr>
        <p:spPr>
          <a:xfrm>
            <a:off x="1606164" y="5313852"/>
            <a:ext cx="1325863" cy="646331"/>
          </a:xfrm>
          <a:prstGeom prst="rect">
            <a:avLst/>
          </a:prstGeom>
          <a:noFill/>
        </p:spPr>
        <p:txBody>
          <a:bodyPr wrap="square" rtlCol="0">
            <a:spAutoFit/>
          </a:bodyPr>
          <a:lstStyle>
            <a:defPPr>
              <a:defRPr lang="en-BE"/>
            </a:defPPr>
            <a:lvl1pPr>
              <a:defRPr sz="3600" b="1">
                <a:solidFill>
                  <a:srgbClr val="FF0000"/>
                </a:solidFill>
                <a:latin typeface="+mj-lt"/>
              </a:defRPr>
            </a:lvl1pPr>
          </a:lstStyle>
          <a:p>
            <a:r>
              <a:rPr lang="en-NZ" dirty="0"/>
              <a:t>21%</a:t>
            </a:r>
          </a:p>
        </p:txBody>
      </p:sp>
    </p:spTree>
    <p:extLst>
      <p:ext uri="{BB962C8B-B14F-4D97-AF65-F5344CB8AC3E}">
        <p14:creationId xmlns:p14="http://schemas.microsoft.com/office/powerpoint/2010/main" val="35116320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13BBE6-AAD1-1798-C7C3-23574469BF6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16A27A9-D6A4-2548-411F-74B773F9C1D9}"/>
              </a:ext>
            </a:extLst>
          </p:cNvPr>
          <p:cNvSpPr txBox="1"/>
          <p:nvPr/>
        </p:nvSpPr>
        <p:spPr>
          <a:xfrm>
            <a:off x="877932" y="1469911"/>
            <a:ext cx="11314068" cy="3354765"/>
          </a:xfrm>
          <a:prstGeom prst="rect">
            <a:avLst/>
          </a:prstGeom>
          <a:noFill/>
        </p:spPr>
        <p:txBody>
          <a:bodyPr wrap="square" rtlCol="0">
            <a:spAutoFit/>
          </a:bodyPr>
          <a:lstStyle/>
          <a:p>
            <a:pPr algn="ctr"/>
            <a:r>
              <a:rPr lang="en-NZ" sz="4000" dirty="0">
                <a:solidFill>
                  <a:srgbClr val="A9D359"/>
                </a:solidFill>
                <a:latin typeface="+mj-lt"/>
                <a:ea typeface="Roboto Condensed Light" panose="02000000000000000000" pitchFamily="2" charset="0"/>
                <a:cs typeface="Roboto Condensed Light" panose="02000000000000000000" pitchFamily="2" charset="0"/>
              </a:rPr>
              <a:t> </a:t>
            </a:r>
          </a:p>
          <a:p>
            <a:pPr algn="ctr"/>
            <a:endParaRPr lang="en-NZ" sz="4000" dirty="0">
              <a:solidFill>
                <a:srgbClr val="A9D359"/>
              </a:solidFill>
              <a:latin typeface="+mj-lt"/>
              <a:ea typeface="Roboto Condensed Light" panose="02000000000000000000" pitchFamily="2" charset="0"/>
              <a:cs typeface="Roboto Condensed Light" panose="02000000000000000000" pitchFamily="2" charset="0"/>
            </a:endParaRPr>
          </a:p>
          <a:p>
            <a:pPr algn="ctr"/>
            <a:r>
              <a:rPr lang="en-NZ" sz="4000" dirty="0">
                <a:solidFill>
                  <a:srgbClr val="CCFF66"/>
                </a:solidFill>
                <a:latin typeface="+mj-lt"/>
                <a:ea typeface="Roboto Condensed Light" panose="02000000000000000000" pitchFamily="2" charset="0"/>
                <a:cs typeface="Roboto Condensed Light" panose="02000000000000000000" pitchFamily="2" charset="0"/>
              </a:rPr>
              <a:t>35,000</a:t>
            </a:r>
            <a:r>
              <a:rPr lang="en-NZ" sz="4000" dirty="0">
                <a:solidFill>
                  <a:srgbClr val="A9D359"/>
                </a:solidFill>
                <a:latin typeface="+mj-lt"/>
                <a:ea typeface="Roboto Condensed Light" panose="02000000000000000000" pitchFamily="2" charset="0"/>
                <a:cs typeface="Roboto Condensed Light" panose="02000000000000000000" pitchFamily="2" charset="0"/>
              </a:rPr>
              <a:t> </a:t>
            </a:r>
            <a:r>
              <a:rPr lang="en-NZ" sz="4000" dirty="0">
                <a:solidFill>
                  <a:schemeClr val="bg1"/>
                </a:solidFill>
                <a:latin typeface="+mj-lt"/>
                <a:ea typeface="Roboto Condensed Light" panose="02000000000000000000" pitchFamily="2" charset="0"/>
                <a:cs typeface="Roboto Condensed Light" panose="02000000000000000000" pitchFamily="2" charset="0"/>
              </a:rPr>
              <a:t>decisions a day</a:t>
            </a:r>
          </a:p>
          <a:p>
            <a:pPr algn="ctr"/>
            <a:r>
              <a:rPr lang="en-NZ" sz="4000" dirty="0">
                <a:solidFill>
                  <a:srgbClr val="CCFF66"/>
                </a:solidFill>
                <a:latin typeface="+mj-lt"/>
                <a:ea typeface="Roboto Condensed Light" panose="02000000000000000000" pitchFamily="2" charset="0"/>
                <a:cs typeface="Roboto Condensed Light" panose="02000000000000000000" pitchFamily="2" charset="0"/>
              </a:rPr>
              <a:t>95%</a:t>
            </a:r>
            <a:r>
              <a:rPr lang="en-NZ" sz="4000" dirty="0">
                <a:solidFill>
                  <a:srgbClr val="A9D359"/>
                </a:solidFill>
                <a:latin typeface="+mj-lt"/>
                <a:ea typeface="Roboto Condensed Light" panose="02000000000000000000" pitchFamily="2" charset="0"/>
                <a:cs typeface="Roboto Condensed Light" panose="02000000000000000000" pitchFamily="2" charset="0"/>
              </a:rPr>
              <a:t> </a:t>
            </a:r>
            <a:r>
              <a:rPr lang="en-NZ" sz="4000" dirty="0">
                <a:solidFill>
                  <a:schemeClr val="bg1">
                    <a:lumMod val="95000"/>
                  </a:schemeClr>
                </a:solidFill>
                <a:latin typeface="+mj-lt"/>
                <a:ea typeface="Roboto Condensed Light" panose="02000000000000000000" pitchFamily="2" charset="0"/>
                <a:cs typeface="Roboto Condensed Light" panose="02000000000000000000" pitchFamily="2" charset="0"/>
              </a:rPr>
              <a:t>made below your level of consciousness</a:t>
            </a:r>
          </a:p>
          <a:p>
            <a:endParaRPr lang="en-NZ" sz="1600" dirty="0">
              <a:solidFill>
                <a:schemeClr val="bg1">
                  <a:lumMod val="95000"/>
                </a:schemeClr>
              </a:solidFill>
              <a:latin typeface="Roboto Mono Medium" panose="00000009000000000000" pitchFamily="49" charset="0"/>
              <a:ea typeface="Roboto Mono Medium" panose="00000009000000000000" pitchFamily="49" charset="0"/>
              <a:cs typeface="Roboto Condensed Light" panose="02000000000000000000" pitchFamily="2" charset="0"/>
            </a:endParaRPr>
          </a:p>
          <a:p>
            <a:endParaRPr lang="en-NZ" sz="3600" dirty="0">
              <a:solidFill>
                <a:srgbClr val="CCFF66"/>
              </a:solidFill>
              <a:latin typeface="+mj-lt"/>
            </a:endParaRPr>
          </a:p>
        </p:txBody>
      </p:sp>
      <p:sp>
        <p:nvSpPr>
          <p:cNvPr id="3" name="Oval 2">
            <a:extLst>
              <a:ext uri="{FF2B5EF4-FFF2-40B4-BE49-F238E27FC236}">
                <a16:creationId xmlns:a16="http://schemas.microsoft.com/office/drawing/2014/main" id="{53C000EB-5633-0FC4-A171-AAF3071A360C}"/>
              </a:ext>
            </a:extLst>
          </p:cNvPr>
          <p:cNvSpPr/>
          <p:nvPr/>
        </p:nvSpPr>
        <p:spPr>
          <a:xfrm rot="5400000">
            <a:off x="5665242" y="4351309"/>
            <a:ext cx="611193" cy="595375"/>
          </a:xfrm>
          <a:prstGeom prst="ellipse">
            <a:avLst/>
          </a:prstGeom>
          <a:solidFill>
            <a:srgbClr val="CCFF66">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dirty="0"/>
          </a:p>
        </p:txBody>
      </p:sp>
      <p:cxnSp>
        <p:nvCxnSpPr>
          <p:cNvPr id="4" name="Straight Connector 3">
            <a:extLst>
              <a:ext uri="{FF2B5EF4-FFF2-40B4-BE49-F238E27FC236}">
                <a16:creationId xmlns:a16="http://schemas.microsoft.com/office/drawing/2014/main" id="{1C27896D-A69B-417F-1A32-E527A98CC951}"/>
              </a:ext>
            </a:extLst>
          </p:cNvPr>
          <p:cNvCxnSpPr>
            <a:cxnSpLocks/>
          </p:cNvCxnSpPr>
          <p:nvPr/>
        </p:nvCxnSpPr>
        <p:spPr>
          <a:xfrm flipV="1">
            <a:off x="5970838" y="4954593"/>
            <a:ext cx="0" cy="1903407"/>
          </a:xfrm>
          <a:prstGeom prst="line">
            <a:avLst/>
          </a:prstGeom>
          <a:ln w="25400">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147937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D667C8-8B10-4CB1-69E8-8C19D7F2F42E}"/>
            </a:ext>
          </a:extLst>
        </p:cNvPr>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DA3942B9-F85F-0C75-6EA8-52A7263F0030}"/>
              </a:ext>
            </a:extLst>
          </p:cNvPr>
          <p:cNvCxnSpPr>
            <a:cxnSpLocks/>
          </p:cNvCxnSpPr>
          <p:nvPr/>
        </p:nvCxnSpPr>
        <p:spPr>
          <a:xfrm flipV="1">
            <a:off x="11165391" y="0"/>
            <a:ext cx="0" cy="3433786"/>
          </a:xfrm>
          <a:prstGeom prst="line">
            <a:avLst/>
          </a:prstGeom>
          <a:ln w="25400">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sp>
        <p:nvSpPr>
          <p:cNvPr id="21" name="Oval 20">
            <a:extLst>
              <a:ext uri="{FF2B5EF4-FFF2-40B4-BE49-F238E27FC236}">
                <a16:creationId xmlns:a16="http://schemas.microsoft.com/office/drawing/2014/main" id="{9ED401FB-7FD9-999C-D77A-891837FA24AE}"/>
              </a:ext>
            </a:extLst>
          </p:cNvPr>
          <p:cNvSpPr/>
          <p:nvPr/>
        </p:nvSpPr>
        <p:spPr>
          <a:xfrm>
            <a:off x="10859794" y="3426673"/>
            <a:ext cx="611193" cy="595375"/>
          </a:xfrm>
          <a:prstGeom prst="ellipse">
            <a:avLst/>
          </a:prstGeom>
          <a:solidFill>
            <a:srgbClr val="3EB9A5">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dirty="0"/>
          </a:p>
        </p:txBody>
      </p:sp>
      <p:cxnSp>
        <p:nvCxnSpPr>
          <p:cNvPr id="6" name="Straight Connector 5">
            <a:extLst>
              <a:ext uri="{FF2B5EF4-FFF2-40B4-BE49-F238E27FC236}">
                <a16:creationId xmlns:a16="http://schemas.microsoft.com/office/drawing/2014/main" id="{CF5E1766-58B0-9C37-379D-49B5626D575E}"/>
              </a:ext>
            </a:extLst>
          </p:cNvPr>
          <p:cNvCxnSpPr>
            <a:cxnSpLocks/>
            <a:stCxn id="21" idx="2"/>
          </p:cNvCxnSpPr>
          <p:nvPr/>
        </p:nvCxnSpPr>
        <p:spPr>
          <a:xfrm flipH="1">
            <a:off x="8993543" y="3724361"/>
            <a:ext cx="1866251" cy="0"/>
          </a:xfrm>
          <a:prstGeom prst="line">
            <a:avLst/>
          </a:prstGeom>
          <a:ln w="25400">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4D5E4649-4C17-775D-74B4-BCAB78416435}"/>
              </a:ext>
            </a:extLst>
          </p:cNvPr>
          <p:cNvCxnSpPr>
            <a:cxnSpLocks/>
          </p:cNvCxnSpPr>
          <p:nvPr/>
        </p:nvCxnSpPr>
        <p:spPr>
          <a:xfrm flipV="1">
            <a:off x="8995486" y="3724361"/>
            <a:ext cx="0" cy="3126526"/>
          </a:xfrm>
          <a:prstGeom prst="line">
            <a:avLst/>
          </a:prstGeom>
          <a:ln w="25400">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pic>
        <p:nvPicPr>
          <p:cNvPr id="2" name="Picture 1">
            <a:extLst>
              <a:ext uri="{FF2B5EF4-FFF2-40B4-BE49-F238E27FC236}">
                <a16:creationId xmlns:a16="http://schemas.microsoft.com/office/drawing/2014/main" id="{92DAC046-349D-355C-7913-3B29C7B2BD3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610" b="93766" l="9259" r="89815">
                        <a14:foregroundMark x1="38889" y1="77403" x2="71296" y2="77403"/>
                        <a14:foregroundMark x1="43519" y1="90649" x2="61574" y2="88571"/>
                        <a14:foregroundMark x1="46759" y1="87532" x2="46759" y2="87532"/>
                        <a14:foregroundMark x1="45370" y1="93766" x2="45370" y2="93766"/>
                        <a14:foregroundMark x1="48148" y1="93247" x2="48148" y2="93247"/>
                      </a14:backgroundRemoval>
                    </a14:imgEffect>
                  </a14:imgLayer>
                </a14:imgProps>
              </a:ext>
            </a:extLst>
          </a:blip>
          <a:stretch>
            <a:fillRect/>
          </a:stretch>
        </p:blipFill>
        <p:spPr>
          <a:xfrm>
            <a:off x="10032303" y="5764755"/>
            <a:ext cx="521894" cy="930228"/>
          </a:xfrm>
          <a:prstGeom prst="rect">
            <a:avLst/>
          </a:prstGeom>
        </p:spPr>
      </p:pic>
      <p:pic>
        <p:nvPicPr>
          <p:cNvPr id="3" name="Picture 2">
            <a:extLst>
              <a:ext uri="{FF2B5EF4-FFF2-40B4-BE49-F238E27FC236}">
                <a16:creationId xmlns:a16="http://schemas.microsoft.com/office/drawing/2014/main" id="{83C79FA1-9686-C08B-4170-AD42C4F316F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128" b="92705" l="7510" r="90514">
                        <a14:foregroundMark x1="24506" y1="10030" x2="46640" y2="3647"/>
                        <a14:foregroundMark x1="46640" y1="3647" x2="67194" y2="11854"/>
                        <a14:foregroundMark x1="60474" y1="3040" x2="52569" y2="2128"/>
                        <a14:foregroundMark x1="7510" y1="56535" x2="7510" y2="57447"/>
                        <a14:foregroundMark x1="89723" y1="58055" x2="90514" y2="58055"/>
                        <a14:foregroundMark x1="42292" y1="75076" x2="69960" y2="74772"/>
                        <a14:foregroundMark x1="55731" y1="89666" x2="40316" y2="88450"/>
                        <a14:foregroundMark x1="58103" y1="92705" x2="42292" y2="91489"/>
                      </a14:backgroundRemoval>
                    </a14:imgEffect>
                  </a14:imgLayer>
                </a14:imgProps>
              </a:ext>
            </a:extLst>
          </a:blip>
          <a:stretch>
            <a:fillRect/>
          </a:stretch>
        </p:blipFill>
        <p:spPr>
          <a:xfrm>
            <a:off x="11165390" y="5764755"/>
            <a:ext cx="715342" cy="930228"/>
          </a:xfrm>
          <a:prstGeom prst="rect">
            <a:avLst/>
          </a:prstGeom>
        </p:spPr>
      </p:pic>
      <p:pic>
        <p:nvPicPr>
          <p:cNvPr id="4" name="Picture 3">
            <a:extLst>
              <a:ext uri="{FF2B5EF4-FFF2-40B4-BE49-F238E27FC236}">
                <a16:creationId xmlns:a16="http://schemas.microsoft.com/office/drawing/2014/main" id="{3F6B244F-18A1-5DBE-B746-8D7AF2560BF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908" b="89571" l="9945" r="89503">
                        <a14:foregroundMark x1="33149" y1="10429" x2="63536" y2="10123"/>
                        <a14:foregroundMark x1="63536" y1="10123" x2="65746" y2="10736"/>
                        <a14:foregroundMark x1="70166" y1="11043" x2="30387" y2="8896"/>
                        <a14:foregroundMark x1="30387" y1="8896" x2="23757" y2="11043"/>
                        <a14:foregroundMark x1="60221" y1="6748" x2="38122" y2="5521"/>
                        <a14:foregroundMark x1="59669" y1="6135" x2="56906" y2="4908"/>
                        <a14:foregroundMark x1="24862" y1="73006" x2="72928" y2="72393"/>
                        <a14:foregroundMark x1="51381" y1="70552" x2="51381" y2="70552"/>
                        <a14:foregroundMark x1="30939" y1="86810" x2="65746" y2="88037"/>
                      </a14:backgroundRemoval>
                    </a14:imgEffect>
                  </a14:imgLayer>
                </a14:imgProps>
              </a:ext>
            </a:extLst>
          </a:blip>
          <a:stretch>
            <a:fillRect/>
          </a:stretch>
        </p:blipFill>
        <p:spPr>
          <a:xfrm>
            <a:off x="10645041" y="5892800"/>
            <a:ext cx="445384" cy="802183"/>
          </a:xfrm>
          <a:prstGeom prst="rect">
            <a:avLst/>
          </a:prstGeom>
        </p:spPr>
      </p:pic>
      <p:sp>
        <p:nvSpPr>
          <p:cNvPr id="13" name="TextBox 12">
            <a:extLst>
              <a:ext uri="{FF2B5EF4-FFF2-40B4-BE49-F238E27FC236}">
                <a16:creationId xmlns:a16="http://schemas.microsoft.com/office/drawing/2014/main" id="{FCA0459D-7A2E-6FFC-CD07-3A0C78445315}"/>
              </a:ext>
            </a:extLst>
          </p:cNvPr>
          <p:cNvSpPr txBox="1"/>
          <p:nvPr/>
        </p:nvSpPr>
        <p:spPr>
          <a:xfrm>
            <a:off x="-862724" y="177791"/>
            <a:ext cx="8143692" cy="1354217"/>
          </a:xfrm>
          <a:prstGeom prst="rect">
            <a:avLst/>
          </a:prstGeom>
          <a:noFill/>
        </p:spPr>
        <p:txBody>
          <a:bodyPr wrap="square" rtlCol="0">
            <a:spAutoFit/>
          </a:bodyPr>
          <a:lstStyle/>
          <a:p>
            <a:pPr algn="ctr"/>
            <a:r>
              <a:rPr lang="en-NZ" sz="1400" b="1" dirty="0">
                <a:solidFill>
                  <a:srgbClr val="3EB9A5"/>
                </a:solidFill>
              </a:rPr>
              <a:t>Choice Architecture</a:t>
            </a:r>
          </a:p>
          <a:p>
            <a:pPr algn="ctr"/>
            <a:r>
              <a:rPr lang="en-NZ" sz="3200" b="1" dirty="0">
                <a:solidFill>
                  <a:srgbClr val="B1E3DB"/>
                </a:solidFill>
              </a:rPr>
              <a:t>THE DECOY EFFECT</a:t>
            </a:r>
          </a:p>
          <a:p>
            <a:pPr algn="ctr"/>
            <a:r>
              <a:rPr lang="en-US" sz="1600" i="1" dirty="0">
                <a:solidFill>
                  <a:schemeClr val="bg1">
                    <a:lumMod val="95000"/>
                  </a:schemeClr>
                </a:solidFill>
                <a:latin typeface="Aptos" panose="020B0004020202020204" pitchFamily="34" charset="0"/>
              </a:rPr>
              <a:t>Control the comparison, control the Choice</a:t>
            </a:r>
          </a:p>
          <a:p>
            <a:pPr algn="ctr"/>
            <a:endParaRPr lang="en-NZ" b="1" dirty="0">
              <a:solidFill>
                <a:srgbClr val="B1E3DB"/>
              </a:solidFill>
            </a:endParaRPr>
          </a:p>
        </p:txBody>
      </p:sp>
      <p:sp>
        <p:nvSpPr>
          <p:cNvPr id="12" name="TextBox 11">
            <a:extLst>
              <a:ext uri="{FF2B5EF4-FFF2-40B4-BE49-F238E27FC236}">
                <a16:creationId xmlns:a16="http://schemas.microsoft.com/office/drawing/2014/main" id="{A90B5C64-6EA2-D8C5-9423-FEC1A7931801}"/>
              </a:ext>
            </a:extLst>
          </p:cNvPr>
          <p:cNvSpPr txBox="1"/>
          <p:nvPr/>
        </p:nvSpPr>
        <p:spPr>
          <a:xfrm>
            <a:off x="1143326" y="2867886"/>
            <a:ext cx="5243153" cy="2308324"/>
          </a:xfrm>
          <a:prstGeom prst="rect">
            <a:avLst/>
          </a:prstGeom>
          <a:noFill/>
          <a:ln w="57150">
            <a:solidFill>
              <a:srgbClr val="3EB9A5"/>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3EB9A5"/>
                </a:solidFill>
                <a:effectLst/>
                <a:uLnTx/>
                <a:uFillTx/>
                <a:latin typeface="Aptos Display" panose="02110004020202020204"/>
                <a:ea typeface="+mn-ea"/>
                <a:cs typeface="+mn-cs"/>
              </a:rPr>
              <a:t>Negotiation tips:</a:t>
            </a:r>
            <a:r>
              <a:rPr kumimoji="0" lang="en-US" altLang="en-US" sz="1600" b="0" i="0" u="none" strike="noStrike" kern="1200" cap="none" spc="0" normalizeH="0" baseline="0" noProof="0" dirty="0">
                <a:ln>
                  <a:noFill/>
                </a:ln>
                <a:solidFill>
                  <a:srgbClr val="3EB9A5"/>
                </a:solidFill>
                <a:effectLst/>
                <a:uLnTx/>
                <a:uFillTx/>
                <a:latin typeface="Aptos Display" panose="02110004020202020204"/>
                <a:ea typeface="+mn-ea"/>
                <a:cs typeface="+mn-cs"/>
              </a:rPr>
              <a:t> </a:t>
            </a:r>
            <a:r>
              <a:rPr lang="en-US" altLang="en-US" sz="1600" dirty="0">
                <a:solidFill>
                  <a:srgbClr val="FFFFFF">
                    <a:lumMod val="95000"/>
                  </a:srgbClr>
                </a:solidFill>
                <a:latin typeface="Aptos Display" panose="02110004020202020204"/>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US" altLang="en-US" sz="1600" dirty="0">
              <a:solidFill>
                <a:srgbClr val="FFFFFF">
                  <a:lumMod val="95000"/>
                </a:srgbClr>
              </a:solidFill>
              <a:latin typeface="Aptos Display" panose="02110004020202020204"/>
            </a:endParaRPr>
          </a:p>
          <a:p>
            <a:pPr algn="ctr" eaLnBrk="0" fontAlgn="base" hangingPunct="0">
              <a:spcBef>
                <a:spcPct val="0"/>
              </a:spcBef>
              <a:spcAft>
                <a:spcPct val="0"/>
              </a:spcAft>
              <a:defRPr/>
            </a:pPr>
            <a:r>
              <a:rPr lang="en-US" altLang="en-US" sz="1600" dirty="0">
                <a:solidFill>
                  <a:schemeClr val="bg1">
                    <a:lumMod val="95000"/>
                  </a:schemeClr>
                </a:solidFill>
              </a:rPr>
              <a:t>Our brains compare </a:t>
            </a:r>
            <a:r>
              <a:rPr lang="en-US" altLang="en-US" sz="1600" b="1" i="1" dirty="0">
                <a:solidFill>
                  <a:srgbClr val="3EB9A5"/>
                </a:solidFill>
              </a:rPr>
              <a:t>relatively</a:t>
            </a:r>
            <a:r>
              <a:rPr lang="en-US" altLang="en-US" sz="1600" b="1" dirty="0">
                <a:solidFill>
                  <a:schemeClr val="bg1">
                    <a:lumMod val="95000"/>
                  </a:schemeClr>
                </a:solidFill>
              </a:rPr>
              <a:t>,</a:t>
            </a:r>
            <a:r>
              <a:rPr lang="en-US" altLang="en-US" sz="1600" dirty="0">
                <a:solidFill>
                  <a:schemeClr val="bg1">
                    <a:lumMod val="95000"/>
                  </a:schemeClr>
                </a:solidFill>
              </a:rPr>
              <a:t> not absolutely.</a:t>
            </a:r>
          </a:p>
          <a:p>
            <a:pPr algn="ctr" eaLnBrk="0" fontAlgn="base" hangingPunct="0">
              <a:spcBef>
                <a:spcPct val="0"/>
              </a:spcBef>
              <a:spcAft>
                <a:spcPct val="0"/>
              </a:spcAft>
              <a:defRPr/>
            </a:pPr>
            <a:endParaRPr lang="en-US" sz="1600" dirty="0">
              <a:solidFill>
                <a:schemeClr val="bg1">
                  <a:lumMod val="95000"/>
                </a:schemeClr>
              </a:solidFill>
            </a:endParaRPr>
          </a:p>
          <a:p>
            <a:pPr algn="ctr" eaLnBrk="0" fontAlgn="base" hangingPunct="0">
              <a:spcBef>
                <a:spcPct val="0"/>
              </a:spcBef>
              <a:spcAft>
                <a:spcPct val="0"/>
              </a:spcAft>
              <a:defRPr/>
            </a:pPr>
            <a:r>
              <a:rPr lang="en-US" sz="1600" dirty="0">
                <a:solidFill>
                  <a:schemeClr val="bg1">
                    <a:lumMod val="95000"/>
                  </a:schemeClr>
                </a:solidFill>
              </a:rPr>
              <a:t>Adding a third, less attractive option </a:t>
            </a:r>
            <a:r>
              <a:rPr lang="en-US" sz="1600" b="1" i="1" dirty="0">
                <a:solidFill>
                  <a:srgbClr val="3EB9A5"/>
                </a:solidFill>
              </a:rPr>
              <a:t>nudges </a:t>
            </a:r>
            <a:r>
              <a:rPr lang="en-US" sz="1600" dirty="0">
                <a:solidFill>
                  <a:schemeClr val="bg1"/>
                </a:solidFill>
              </a:rPr>
              <a:t>the decision made towards your target option.</a:t>
            </a:r>
          </a:p>
          <a:p>
            <a:pPr marL="0" marR="0" lvl="0" indent="0" algn="ctr" defTabSz="914400" rtl="0" eaLnBrk="0" fontAlgn="base" latinLnBrk="0" hangingPunct="0">
              <a:lnSpc>
                <a:spcPct val="100000"/>
              </a:lnSpc>
              <a:spcBef>
                <a:spcPct val="0"/>
              </a:spcBef>
              <a:spcAft>
                <a:spcPct val="0"/>
              </a:spcAft>
              <a:buClrTx/>
              <a:buSzTx/>
              <a:buFontTx/>
              <a:buNone/>
              <a:tabLst/>
              <a:defRPr/>
            </a:pPr>
            <a:endParaRPr lang="en-US" altLang="en-US" sz="1600" dirty="0">
              <a:solidFill>
                <a:srgbClr val="FFFFFF">
                  <a:lumMod val="95000"/>
                </a:srgbClr>
              </a:solidFill>
              <a:latin typeface="Aptos Display" panose="02110004020202020204"/>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FFFFFF">
                    <a:lumMod val="95000"/>
                  </a:srgbClr>
                </a:solidFill>
                <a:effectLst/>
                <a:uLnTx/>
                <a:uFillTx/>
                <a:latin typeface="Aptos Display" panose="02110004020202020204"/>
                <a:ea typeface="+mn-ea"/>
                <a:cs typeface="+mn-cs"/>
              </a:rPr>
              <a:t>Be aw</a:t>
            </a:r>
            <a:r>
              <a:rPr lang="en-US" altLang="en-US" sz="1600" dirty="0">
                <a:solidFill>
                  <a:srgbClr val="FFFFFF">
                    <a:lumMod val="95000"/>
                  </a:srgbClr>
                </a:solidFill>
                <a:latin typeface="Aptos Display" panose="02110004020202020204"/>
              </a:rPr>
              <a:t>are of decoys used against you – </a:t>
            </a:r>
            <a:r>
              <a:rPr lang="en-US" altLang="en-US" sz="1600" b="1" dirty="0">
                <a:solidFill>
                  <a:srgbClr val="3EB9A5"/>
                </a:solidFill>
                <a:latin typeface="Aptos Display" panose="02110004020202020204"/>
              </a:rPr>
              <a:t>evaluate options carefully.</a:t>
            </a:r>
            <a:endParaRPr kumimoji="0" lang="en-US" altLang="en-US" sz="1600" b="1" i="0" u="none" strike="noStrike" kern="1200" cap="none" spc="0" normalizeH="0" baseline="0" noProof="0" dirty="0">
              <a:ln>
                <a:noFill/>
              </a:ln>
              <a:solidFill>
                <a:srgbClr val="3EB9A5"/>
              </a:solidFill>
              <a:effectLst/>
              <a:uLnTx/>
              <a:uFillTx/>
              <a:latin typeface="Arial" panose="020B0604020202020204" pitchFamily="34" charset="0"/>
              <a:ea typeface="+mn-ea"/>
              <a:cs typeface="+mn-cs"/>
            </a:endParaRPr>
          </a:p>
        </p:txBody>
      </p:sp>
      <p:pic>
        <p:nvPicPr>
          <p:cNvPr id="15" name="Picture 14">
            <a:extLst>
              <a:ext uri="{FF2B5EF4-FFF2-40B4-BE49-F238E27FC236}">
                <a16:creationId xmlns:a16="http://schemas.microsoft.com/office/drawing/2014/main" id="{8510B9D6-62B1-67AF-AF79-66F323138811}"/>
              </a:ext>
            </a:extLst>
          </p:cNvPr>
          <p:cNvPicPr>
            <a:picLocks noChangeAspect="1"/>
          </p:cNvPicPr>
          <p:nvPr/>
        </p:nvPicPr>
        <p:blipFill>
          <a:blip r:embed="rId9"/>
          <a:stretch>
            <a:fillRect/>
          </a:stretch>
        </p:blipFill>
        <p:spPr>
          <a:xfrm>
            <a:off x="6424581" y="854899"/>
            <a:ext cx="4317159" cy="2387929"/>
          </a:xfrm>
          <a:prstGeom prst="rect">
            <a:avLst/>
          </a:prstGeom>
          <a:ln w="57150">
            <a:solidFill>
              <a:srgbClr val="3EB9A5"/>
            </a:solidFill>
          </a:ln>
        </p:spPr>
      </p:pic>
    </p:spTree>
    <p:extLst>
      <p:ext uri="{BB962C8B-B14F-4D97-AF65-F5344CB8AC3E}">
        <p14:creationId xmlns:p14="http://schemas.microsoft.com/office/powerpoint/2010/main" val="31653921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B2D4A5-2EE2-3288-E7E9-5A38E6AE5CEB}"/>
            </a:ext>
          </a:extLst>
        </p:cNvPr>
        <p:cNvGrpSpPr/>
        <p:nvPr/>
      </p:nvGrpSpPr>
      <p:grpSpPr>
        <a:xfrm>
          <a:off x="0" y="0"/>
          <a:ext cx="0" cy="0"/>
          <a:chOff x="0" y="0"/>
          <a:chExt cx="0" cy="0"/>
        </a:xfrm>
      </p:grpSpPr>
      <p:sp>
        <p:nvSpPr>
          <p:cNvPr id="21" name="Oval 20">
            <a:extLst>
              <a:ext uri="{FF2B5EF4-FFF2-40B4-BE49-F238E27FC236}">
                <a16:creationId xmlns:a16="http://schemas.microsoft.com/office/drawing/2014/main" id="{ACE79CCB-5A2A-AA31-AB3D-A8339AE5B8E2}"/>
              </a:ext>
            </a:extLst>
          </p:cNvPr>
          <p:cNvSpPr/>
          <p:nvPr/>
        </p:nvSpPr>
        <p:spPr>
          <a:xfrm>
            <a:off x="6190080" y="3731474"/>
            <a:ext cx="611193" cy="595375"/>
          </a:xfrm>
          <a:prstGeom prst="ellipse">
            <a:avLst/>
          </a:prstGeom>
          <a:solidFill>
            <a:srgbClr val="3EB9A5">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dirty="0"/>
          </a:p>
        </p:txBody>
      </p:sp>
      <p:cxnSp>
        <p:nvCxnSpPr>
          <p:cNvPr id="6" name="Straight Connector 5">
            <a:extLst>
              <a:ext uri="{FF2B5EF4-FFF2-40B4-BE49-F238E27FC236}">
                <a16:creationId xmlns:a16="http://schemas.microsoft.com/office/drawing/2014/main" id="{8FAA40D4-BD20-DCFD-AFA1-179B6FDDCECA}"/>
              </a:ext>
            </a:extLst>
          </p:cNvPr>
          <p:cNvCxnSpPr>
            <a:cxnSpLocks/>
          </p:cNvCxnSpPr>
          <p:nvPr/>
        </p:nvCxnSpPr>
        <p:spPr>
          <a:xfrm flipV="1">
            <a:off x="6495676" y="4326849"/>
            <a:ext cx="0" cy="2531151"/>
          </a:xfrm>
          <a:prstGeom prst="line">
            <a:avLst/>
          </a:prstGeom>
          <a:ln w="25400">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643A0248-063D-4DC9-B9D9-44AFA81A5AAE}"/>
              </a:ext>
            </a:extLst>
          </p:cNvPr>
          <p:cNvCxnSpPr>
            <a:cxnSpLocks/>
          </p:cNvCxnSpPr>
          <p:nvPr/>
        </p:nvCxnSpPr>
        <p:spPr>
          <a:xfrm flipV="1">
            <a:off x="6495677" y="0"/>
            <a:ext cx="0" cy="3731474"/>
          </a:xfrm>
          <a:prstGeom prst="line">
            <a:avLst/>
          </a:prstGeom>
          <a:ln w="25400">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F1A5A6E1-4F7C-3702-8E48-3FFC03B31046}"/>
              </a:ext>
            </a:extLst>
          </p:cNvPr>
          <p:cNvSpPr txBox="1"/>
          <p:nvPr/>
        </p:nvSpPr>
        <p:spPr>
          <a:xfrm>
            <a:off x="6709027" y="3877684"/>
            <a:ext cx="4635990" cy="2462213"/>
          </a:xfrm>
          <a:prstGeom prst="rect">
            <a:avLst/>
          </a:prstGeom>
          <a:noFill/>
        </p:spPr>
        <p:txBody>
          <a:bodyPr wrap="square" rtlCol="0">
            <a:spAutoFit/>
          </a:bodyPr>
          <a:lstStyle/>
          <a:p>
            <a:pPr algn="ctr"/>
            <a:r>
              <a:rPr lang="en-NZ" sz="3600" b="1" dirty="0">
                <a:solidFill>
                  <a:srgbClr val="B1E3DB"/>
                </a:solidFill>
              </a:rPr>
              <a:t>60%</a:t>
            </a:r>
            <a:r>
              <a:rPr lang="en-NZ" sz="3600" b="1" dirty="0">
                <a:solidFill>
                  <a:srgbClr val="FF0000"/>
                </a:solidFill>
              </a:rPr>
              <a:t> </a:t>
            </a:r>
          </a:p>
          <a:p>
            <a:pPr algn="ctr"/>
            <a:r>
              <a:rPr lang="en-NZ" sz="1400" dirty="0">
                <a:solidFill>
                  <a:schemeClr val="bg1">
                    <a:lumMod val="95000"/>
                  </a:schemeClr>
                </a:solidFill>
              </a:rPr>
              <a:t>of shoppers stopped to sample</a:t>
            </a:r>
          </a:p>
          <a:p>
            <a:pPr algn="ctr"/>
            <a:r>
              <a:rPr lang="en-NZ" sz="3600" b="1" dirty="0">
                <a:solidFill>
                  <a:srgbClr val="B1E3DB"/>
                </a:solidFill>
              </a:rPr>
              <a:t>2 </a:t>
            </a:r>
          </a:p>
          <a:p>
            <a:pPr algn="ctr"/>
            <a:r>
              <a:rPr lang="en-NZ" sz="1400" dirty="0">
                <a:solidFill>
                  <a:schemeClr val="bg1">
                    <a:lumMod val="95000"/>
                  </a:schemeClr>
                </a:solidFill>
              </a:rPr>
              <a:t>flavours sampled on average</a:t>
            </a:r>
          </a:p>
          <a:p>
            <a:pPr algn="ctr"/>
            <a:r>
              <a:rPr lang="en-NZ" sz="3600" b="1" dirty="0">
                <a:solidFill>
                  <a:srgbClr val="FF0000"/>
                </a:solidFill>
              </a:rPr>
              <a:t>3% </a:t>
            </a:r>
          </a:p>
          <a:p>
            <a:pPr algn="ctr"/>
            <a:r>
              <a:rPr lang="en-NZ" sz="1400" dirty="0">
                <a:solidFill>
                  <a:schemeClr val="bg1">
                    <a:lumMod val="95000"/>
                  </a:schemeClr>
                </a:solidFill>
              </a:rPr>
              <a:t>of shoppers bought jam</a:t>
            </a:r>
          </a:p>
        </p:txBody>
      </p:sp>
      <p:sp>
        <p:nvSpPr>
          <p:cNvPr id="3" name="TextBox 2">
            <a:extLst>
              <a:ext uri="{FF2B5EF4-FFF2-40B4-BE49-F238E27FC236}">
                <a16:creationId xmlns:a16="http://schemas.microsoft.com/office/drawing/2014/main" id="{0AD993B3-39D5-4E89-B41F-D8B7103D5558}"/>
              </a:ext>
            </a:extLst>
          </p:cNvPr>
          <p:cNvSpPr txBox="1"/>
          <p:nvPr/>
        </p:nvSpPr>
        <p:spPr>
          <a:xfrm>
            <a:off x="-875865" y="292415"/>
            <a:ext cx="8143692" cy="1354217"/>
          </a:xfrm>
          <a:prstGeom prst="rect">
            <a:avLst/>
          </a:prstGeom>
          <a:noFill/>
        </p:spPr>
        <p:txBody>
          <a:bodyPr wrap="square" rtlCol="0">
            <a:spAutoFit/>
          </a:bodyPr>
          <a:lstStyle/>
          <a:p>
            <a:pPr algn="ctr"/>
            <a:r>
              <a:rPr lang="en-NZ" sz="1400" b="1" dirty="0">
                <a:solidFill>
                  <a:srgbClr val="3EB9A5"/>
                </a:solidFill>
              </a:rPr>
              <a:t>Choice Architecture</a:t>
            </a:r>
          </a:p>
          <a:p>
            <a:pPr algn="ctr"/>
            <a:r>
              <a:rPr lang="en-NZ" sz="3200" b="1" dirty="0">
                <a:solidFill>
                  <a:srgbClr val="B1E3DB"/>
                </a:solidFill>
              </a:rPr>
              <a:t>Fewer Choices = More Decisions</a:t>
            </a:r>
          </a:p>
          <a:p>
            <a:pPr algn="ctr"/>
            <a:r>
              <a:rPr lang="en-US" sz="1600" i="1" dirty="0">
                <a:solidFill>
                  <a:schemeClr val="bg1">
                    <a:lumMod val="95000"/>
                  </a:schemeClr>
                </a:solidFill>
                <a:latin typeface="Aptos" panose="020B0004020202020204" pitchFamily="34" charset="0"/>
              </a:rPr>
              <a:t>The Paradox of Choice</a:t>
            </a:r>
          </a:p>
          <a:p>
            <a:pPr algn="ctr"/>
            <a:endParaRPr lang="en-NZ" b="1" dirty="0">
              <a:solidFill>
                <a:srgbClr val="B1E3DB"/>
              </a:solidFill>
            </a:endParaRPr>
          </a:p>
        </p:txBody>
      </p:sp>
      <p:pic>
        <p:nvPicPr>
          <p:cNvPr id="4" name="Picture 3">
            <a:extLst>
              <a:ext uri="{FF2B5EF4-FFF2-40B4-BE49-F238E27FC236}">
                <a16:creationId xmlns:a16="http://schemas.microsoft.com/office/drawing/2014/main" id="{EC070046-B4B8-D2F4-2E30-37BA012365CA}"/>
              </a:ext>
            </a:extLst>
          </p:cNvPr>
          <p:cNvPicPr>
            <a:picLocks noChangeAspect="1"/>
          </p:cNvPicPr>
          <p:nvPr/>
        </p:nvPicPr>
        <p:blipFill>
          <a:blip r:embed="rId3"/>
          <a:stretch>
            <a:fillRect/>
          </a:stretch>
        </p:blipFill>
        <p:spPr>
          <a:xfrm>
            <a:off x="6914485" y="887790"/>
            <a:ext cx="3724795" cy="2229161"/>
          </a:xfrm>
          <a:prstGeom prst="rect">
            <a:avLst/>
          </a:prstGeom>
        </p:spPr>
      </p:pic>
      <p:sp>
        <p:nvSpPr>
          <p:cNvPr id="10" name="TextBox 9">
            <a:extLst>
              <a:ext uri="{FF2B5EF4-FFF2-40B4-BE49-F238E27FC236}">
                <a16:creationId xmlns:a16="http://schemas.microsoft.com/office/drawing/2014/main" id="{B569C80A-68D0-FDCC-1737-366C2C49E310}"/>
              </a:ext>
            </a:extLst>
          </p:cNvPr>
          <p:cNvSpPr txBox="1"/>
          <p:nvPr/>
        </p:nvSpPr>
        <p:spPr>
          <a:xfrm>
            <a:off x="2815265" y="6209108"/>
            <a:ext cx="3986008" cy="276999"/>
          </a:xfrm>
          <a:prstGeom prst="rect">
            <a:avLst/>
          </a:prstGeom>
          <a:noFill/>
        </p:spPr>
        <p:txBody>
          <a:bodyPr wrap="square" rtlCol="0">
            <a:spAutoFit/>
          </a:bodyPr>
          <a:lstStyle/>
          <a:p>
            <a:r>
              <a:rPr lang="en-NZ" sz="1200" dirty="0">
                <a:solidFill>
                  <a:schemeClr val="bg1">
                    <a:lumMod val="95000"/>
                  </a:schemeClr>
                </a:solidFill>
                <a:latin typeface="+mj-lt"/>
              </a:rPr>
              <a:t>Study: [</a:t>
            </a:r>
            <a:r>
              <a:rPr lang="en-NZ" sz="1200" dirty="0" err="1">
                <a:solidFill>
                  <a:schemeClr val="bg1">
                    <a:lumMod val="95000"/>
                  </a:schemeClr>
                </a:solidFill>
                <a:latin typeface="+mj-lt"/>
              </a:rPr>
              <a:t>Iyenger</a:t>
            </a:r>
            <a:r>
              <a:rPr lang="en-NZ" sz="1200" dirty="0">
                <a:solidFill>
                  <a:schemeClr val="bg1">
                    <a:lumMod val="95000"/>
                  </a:schemeClr>
                </a:solidFill>
                <a:latin typeface="+mj-lt"/>
              </a:rPr>
              <a:t> &amp; Lepper, Stanford &amp; Columbia, 2000]</a:t>
            </a:r>
          </a:p>
        </p:txBody>
      </p:sp>
      <p:grpSp>
        <p:nvGrpSpPr>
          <p:cNvPr id="2" name="Group 1">
            <a:extLst>
              <a:ext uri="{FF2B5EF4-FFF2-40B4-BE49-F238E27FC236}">
                <a16:creationId xmlns:a16="http://schemas.microsoft.com/office/drawing/2014/main" id="{1B5FA821-8E9C-7187-1306-9D1AE718D569}"/>
              </a:ext>
            </a:extLst>
          </p:cNvPr>
          <p:cNvGrpSpPr/>
          <p:nvPr/>
        </p:nvGrpSpPr>
        <p:grpSpPr>
          <a:xfrm>
            <a:off x="579288" y="4488433"/>
            <a:ext cx="1770212" cy="2207982"/>
            <a:chOff x="9878215" y="4377876"/>
            <a:chExt cx="1833909" cy="2360618"/>
          </a:xfrm>
        </p:grpSpPr>
        <p:pic>
          <p:nvPicPr>
            <p:cNvPr id="5" name="Picture 4">
              <a:extLst>
                <a:ext uri="{FF2B5EF4-FFF2-40B4-BE49-F238E27FC236}">
                  <a16:creationId xmlns:a16="http://schemas.microsoft.com/office/drawing/2014/main" id="{25D68E03-C563-4101-F04A-AC4F8BE025D4}"/>
                </a:ext>
              </a:extLst>
            </p:cNvPr>
            <p:cNvPicPr>
              <a:picLocks noChangeAspect="1"/>
            </p:cNvPicPr>
            <p:nvPr/>
          </p:nvPicPr>
          <p:blipFill>
            <a:blip r:embed="rId4"/>
            <a:stretch>
              <a:fillRect/>
            </a:stretch>
          </p:blipFill>
          <p:spPr>
            <a:xfrm>
              <a:off x="9936004" y="4962374"/>
              <a:ext cx="1776120" cy="1776120"/>
            </a:xfrm>
            <a:prstGeom prst="rect">
              <a:avLst/>
            </a:prstGeom>
          </p:spPr>
        </p:pic>
        <p:sp>
          <p:nvSpPr>
            <p:cNvPr id="8" name="TextBox 7">
              <a:extLst>
                <a:ext uri="{FF2B5EF4-FFF2-40B4-BE49-F238E27FC236}">
                  <a16:creationId xmlns:a16="http://schemas.microsoft.com/office/drawing/2014/main" id="{98291A87-E57C-A959-C656-0326F55F7FF0}"/>
                </a:ext>
              </a:extLst>
            </p:cNvPr>
            <p:cNvSpPr txBox="1"/>
            <p:nvPr/>
          </p:nvSpPr>
          <p:spPr>
            <a:xfrm>
              <a:off x="9878215" y="4377876"/>
              <a:ext cx="1776119" cy="523220"/>
            </a:xfrm>
            <a:prstGeom prst="rect">
              <a:avLst/>
            </a:prstGeom>
            <a:noFill/>
          </p:spPr>
          <p:txBody>
            <a:bodyPr wrap="square" rtlCol="0">
              <a:spAutoFit/>
            </a:bodyPr>
            <a:lstStyle/>
            <a:p>
              <a:pPr algn="ctr"/>
              <a:r>
                <a:rPr lang="en-NZ" sz="1400" dirty="0">
                  <a:solidFill>
                    <a:srgbClr val="3EB9A5"/>
                  </a:solidFill>
                </a:rPr>
                <a:t>Get your extra resources here:</a:t>
              </a:r>
            </a:p>
          </p:txBody>
        </p:sp>
      </p:grpSp>
    </p:spTree>
    <p:extLst>
      <p:ext uri="{BB962C8B-B14F-4D97-AF65-F5344CB8AC3E}">
        <p14:creationId xmlns:p14="http://schemas.microsoft.com/office/powerpoint/2010/main" val="8714685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7F548-FAA7-B313-BFD3-1ECB99FB3A73}"/>
            </a:ext>
          </a:extLst>
        </p:cNvPr>
        <p:cNvGrpSpPr/>
        <p:nvPr/>
      </p:nvGrpSpPr>
      <p:grpSpPr>
        <a:xfrm>
          <a:off x="0" y="0"/>
          <a:ext cx="0" cy="0"/>
          <a:chOff x="0" y="0"/>
          <a:chExt cx="0" cy="0"/>
        </a:xfrm>
      </p:grpSpPr>
      <p:sp>
        <p:nvSpPr>
          <p:cNvPr id="21" name="Oval 20">
            <a:extLst>
              <a:ext uri="{FF2B5EF4-FFF2-40B4-BE49-F238E27FC236}">
                <a16:creationId xmlns:a16="http://schemas.microsoft.com/office/drawing/2014/main" id="{D0B98A78-6950-8498-A62A-38F7A5270ACB}"/>
              </a:ext>
            </a:extLst>
          </p:cNvPr>
          <p:cNvSpPr/>
          <p:nvPr/>
        </p:nvSpPr>
        <p:spPr>
          <a:xfrm>
            <a:off x="6194719" y="3658535"/>
            <a:ext cx="611193" cy="595375"/>
          </a:xfrm>
          <a:prstGeom prst="ellipse">
            <a:avLst/>
          </a:prstGeom>
          <a:solidFill>
            <a:srgbClr val="3EB9A5">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dirty="0"/>
          </a:p>
        </p:txBody>
      </p:sp>
      <p:cxnSp>
        <p:nvCxnSpPr>
          <p:cNvPr id="6" name="Straight Connector 5">
            <a:extLst>
              <a:ext uri="{FF2B5EF4-FFF2-40B4-BE49-F238E27FC236}">
                <a16:creationId xmlns:a16="http://schemas.microsoft.com/office/drawing/2014/main" id="{8FB54E55-FC54-95E7-CA18-682B03C4229D}"/>
              </a:ext>
            </a:extLst>
          </p:cNvPr>
          <p:cNvCxnSpPr>
            <a:cxnSpLocks/>
          </p:cNvCxnSpPr>
          <p:nvPr/>
        </p:nvCxnSpPr>
        <p:spPr>
          <a:xfrm flipV="1">
            <a:off x="6500315" y="4253910"/>
            <a:ext cx="0" cy="2604090"/>
          </a:xfrm>
          <a:prstGeom prst="line">
            <a:avLst/>
          </a:prstGeom>
          <a:ln w="25400">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EAC293EB-C8FB-A14E-10EF-796277AE7495}"/>
              </a:ext>
            </a:extLst>
          </p:cNvPr>
          <p:cNvCxnSpPr>
            <a:cxnSpLocks/>
          </p:cNvCxnSpPr>
          <p:nvPr/>
        </p:nvCxnSpPr>
        <p:spPr>
          <a:xfrm flipV="1">
            <a:off x="6500315" y="-72939"/>
            <a:ext cx="0" cy="3731474"/>
          </a:xfrm>
          <a:prstGeom prst="line">
            <a:avLst/>
          </a:prstGeom>
          <a:ln w="25400">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DDEE83DA-5D83-8BEE-CEB2-6ED63672E320}"/>
              </a:ext>
            </a:extLst>
          </p:cNvPr>
          <p:cNvSpPr txBox="1"/>
          <p:nvPr/>
        </p:nvSpPr>
        <p:spPr>
          <a:xfrm>
            <a:off x="102571" y="4522743"/>
            <a:ext cx="3164835" cy="1569660"/>
          </a:xfrm>
          <a:prstGeom prst="rect">
            <a:avLst/>
          </a:prstGeom>
          <a:noFill/>
        </p:spPr>
        <p:txBody>
          <a:bodyPr wrap="square" rtlCol="0">
            <a:spAutoFit/>
          </a:bodyPr>
          <a:lstStyle/>
          <a:p>
            <a:pPr algn="ctr"/>
            <a:r>
              <a:rPr lang="en-NZ" sz="1600" b="1" dirty="0">
                <a:solidFill>
                  <a:srgbClr val="B1E3DB"/>
                </a:solidFill>
              </a:rPr>
              <a:t>60%</a:t>
            </a:r>
            <a:r>
              <a:rPr lang="en-NZ" sz="1600" b="1" dirty="0">
                <a:solidFill>
                  <a:srgbClr val="FF0000"/>
                </a:solidFill>
              </a:rPr>
              <a:t> </a:t>
            </a:r>
          </a:p>
          <a:p>
            <a:pPr algn="ctr"/>
            <a:r>
              <a:rPr lang="en-NZ" sz="1600" dirty="0">
                <a:solidFill>
                  <a:schemeClr val="bg1">
                    <a:lumMod val="95000"/>
                  </a:schemeClr>
                </a:solidFill>
              </a:rPr>
              <a:t>of shoppers stopped to sample</a:t>
            </a:r>
          </a:p>
          <a:p>
            <a:pPr algn="ctr"/>
            <a:r>
              <a:rPr lang="en-NZ" sz="1600" b="1" dirty="0">
                <a:solidFill>
                  <a:srgbClr val="B1E3DB"/>
                </a:solidFill>
              </a:rPr>
              <a:t>2 </a:t>
            </a:r>
          </a:p>
          <a:p>
            <a:pPr algn="ctr"/>
            <a:r>
              <a:rPr lang="en-NZ" sz="1600" dirty="0">
                <a:solidFill>
                  <a:schemeClr val="bg1">
                    <a:lumMod val="95000"/>
                  </a:schemeClr>
                </a:solidFill>
              </a:rPr>
              <a:t>flavours sampled on average</a:t>
            </a:r>
          </a:p>
          <a:p>
            <a:pPr algn="ctr"/>
            <a:r>
              <a:rPr lang="en-NZ" sz="1600" b="1" dirty="0">
                <a:solidFill>
                  <a:srgbClr val="FF0000"/>
                </a:solidFill>
              </a:rPr>
              <a:t>3% </a:t>
            </a:r>
          </a:p>
          <a:p>
            <a:pPr algn="ctr"/>
            <a:r>
              <a:rPr lang="en-NZ" sz="1600" dirty="0">
                <a:solidFill>
                  <a:schemeClr val="bg1">
                    <a:lumMod val="95000"/>
                  </a:schemeClr>
                </a:solidFill>
              </a:rPr>
              <a:t>of shoppers bought jam</a:t>
            </a:r>
          </a:p>
        </p:txBody>
      </p:sp>
      <p:pic>
        <p:nvPicPr>
          <p:cNvPr id="4" name="Picture 3">
            <a:extLst>
              <a:ext uri="{FF2B5EF4-FFF2-40B4-BE49-F238E27FC236}">
                <a16:creationId xmlns:a16="http://schemas.microsoft.com/office/drawing/2014/main" id="{9304423F-D616-AEEA-C037-D7216A7913C3}"/>
              </a:ext>
            </a:extLst>
          </p:cNvPr>
          <p:cNvPicPr>
            <a:picLocks noChangeAspect="1"/>
          </p:cNvPicPr>
          <p:nvPr/>
        </p:nvPicPr>
        <p:blipFill>
          <a:blip r:embed="rId3"/>
          <a:stretch>
            <a:fillRect/>
          </a:stretch>
        </p:blipFill>
        <p:spPr>
          <a:xfrm>
            <a:off x="570736" y="3168875"/>
            <a:ext cx="2158714" cy="1291916"/>
          </a:xfrm>
          <a:prstGeom prst="rect">
            <a:avLst/>
          </a:prstGeom>
        </p:spPr>
      </p:pic>
      <p:pic>
        <p:nvPicPr>
          <p:cNvPr id="5" name="Picture 4">
            <a:extLst>
              <a:ext uri="{FF2B5EF4-FFF2-40B4-BE49-F238E27FC236}">
                <a16:creationId xmlns:a16="http://schemas.microsoft.com/office/drawing/2014/main" id="{6BE4D472-F441-380F-88AD-3390E3FBE032}"/>
              </a:ext>
            </a:extLst>
          </p:cNvPr>
          <p:cNvPicPr>
            <a:picLocks noChangeAspect="1"/>
          </p:cNvPicPr>
          <p:nvPr/>
        </p:nvPicPr>
        <p:blipFill>
          <a:blip r:embed="rId4"/>
          <a:stretch>
            <a:fillRect/>
          </a:stretch>
        </p:blipFill>
        <p:spPr>
          <a:xfrm>
            <a:off x="7014624" y="1024260"/>
            <a:ext cx="4017292" cy="2205814"/>
          </a:xfrm>
          <a:prstGeom prst="rect">
            <a:avLst/>
          </a:prstGeom>
        </p:spPr>
      </p:pic>
      <p:sp>
        <p:nvSpPr>
          <p:cNvPr id="8" name="TextBox 7">
            <a:extLst>
              <a:ext uri="{FF2B5EF4-FFF2-40B4-BE49-F238E27FC236}">
                <a16:creationId xmlns:a16="http://schemas.microsoft.com/office/drawing/2014/main" id="{C96F139D-B42E-95FD-7178-1E3B902D672A}"/>
              </a:ext>
            </a:extLst>
          </p:cNvPr>
          <p:cNvSpPr txBox="1"/>
          <p:nvPr/>
        </p:nvSpPr>
        <p:spPr>
          <a:xfrm>
            <a:off x="7191799" y="3907888"/>
            <a:ext cx="3164835" cy="2616101"/>
          </a:xfrm>
          <a:prstGeom prst="rect">
            <a:avLst/>
          </a:prstGeom>
          <a:noFill/>
        </p:spPr>
        <p:txBody>
          <a:bodyPr wrap="square" rtlCol="0">
            <a:spAutoFit/>
          </a:bodyPr>
          <a:lstStyle/>
          <a:p>
            <a:pPr algn="ctr"/>
            <a:r>
              <a:rPr lang="en-NZ" sz="3600" b="1" dirty="0">
                <a:solidFill>
                  <a:srgbClr val="B1E3DB"/>
                </a:solidFill>
              </a:rPr>
              <a:t>40%</a:t>
            </a:r>
            <a:r>
              <a:rPr lang="en-NZ" sz="3600" b="1" dirty="0">
                <a:solidFill>
                  <a:srgbClr val="FF0000"/>
                </a:solidFill>
              </a:rPr>
              <a:t> </a:t>
            </a:r>
          </a:p>
          <a:p>
            <a:pPr algn="ctr"/>
            <a:r>
              <a:rPr lang="en-NZ" sz="1400" dirty="0">
                <a:solidFill>
                  <a:schemeClr val="bg1">
                    <a:lumMod val="95000"/>
                  </a:schemeClr>
                </a:solidFill>
              </a:rPr>
              <a:t>of shoppers stopped to sample</a:t>
            </a:r>
          </a:p>
          <a:p>
            <a:pPr algn="ctr"/>
            <a:r>
              <a:rPr lang="en-NZ" sz="3600" b="1" dirty="0">
                <a:solidFill>
                  <a:srgbClr val="B1E3DB"/>
                </a:solidFill>
              </a:rPr>
              <a:t>2 </a:t>
            </a:r>
          </a:p>
          <a:p>
            <a:pPr algn="ctr"/>
            <a:r>
              <a:rPr lang="en-NZ" sz="1400" dirty="0">
                <a:solidFill>
                  <a:schemeClr val="bg1">
                    <a:lumMod val="95000"/>
                  </a:schemeClr>
                </a:solidFill>
              </a:rPr>
              <a:t>flavours sampled on average</a:t>
            </a:r>
          </a:p>
          <a:p>
            <a:pPr algn="ctr"/>
            <a:r>
              <a:rPr lang="en-NZ" sz="3600" b="1" dirty="0">
                <a:solidFill>
                  <a:srgbClr val="FF0000"/>
                </a:solidFill>
              </a:rPr>
              <a:t>30% </a:t>
            </a:r>
          </a:p>
          <a:p>
            <a:pPr algn="ctr"/>
            <a:endParaRPr lang="en-NZ" sz="1400" dirty="0">
              <a:solidFill>
                <a:schemeClr val="bg1">
                  <a:lumMod val="95000"/>
                </a:schemeClr>
              </a:solidFill>
            </a:endParaRPr>
          </a:p>
          <a:p>
            <a:pPr algn="ctr"/>
            <a:r>
              <a:rPr lang="en-NZ" sz="1400" dirty="0">
                <a:solidFill>
                  <a:schemeClr val="bg1">
                    <a:lumMod val="95000"/>
                  </a:schemeClr>
                </a:solidFill>
              </a:rPr>
              <a:t>of shoppers bought jam</a:t>
            </a:r>
          </a:p>
        </p:txBody>
      </p:sp>
      <p:sp>
        <p:nvSpPr>
          <p:cNvPr id="2" name="TextBox 1">
            <a:extLst>
              <a:ext uri="{FF2B5EF4-FFF2-40B4-BE49-F238E27FC236}">
                <a16:creationId xmlns:a16="http://schemas.microsoft.com/office/drawing/2014/main" id="{11A2573F-A934-1993-BA58-3871C52B29F6}"/>
              </a:ext>
            </a:extLst>
          </p:cNvPr>
          <p:cNvSpPr txBox="1"/>
          <p:nvPr/>
        </p:nvSpPr>
        <p:spPr>
          <a:xfrm>
            <a:off x="-804440" y="253044"/>
            <a:ext cx="8143692" cy="1354217"/>
          </a:xfrm>
          <a:prstGeom prst="rect">
            <a:avLst/>
          </a:prstGeom>
          <a:noFill/>
        </p:spPr>
        <p:txBody>
          <a:bodyPr wrap="square" rtlCol="0">
            <a:spAutoFit/>
          </a:bodyPr>
          <a:lstStyle/>
          <a:p>
            <a:pPr algn="ctr"/>
            <a:r>
              <a:rPr lang="en-NZ" sz="1400" b="1" dirty="0">
                <a:solidFill>
                  <a:srgbClr val="3EB9A5"/>
                </a:solidFill>
              </a:rPr>
              <a:t>Choice Architecture</a:t>
            </a:r>
          </a:p>
          <a:p>
            <a:pPr algn="ctr"/>
            <a:r>
              <a:rPr lang="en-NZ" sz="3200" b="1" dirty="0">
                <a:solidFill>
                  <a:srgbClr val="B1E3DB"/>
                </a:solidFill>
              </a:rPr>
              <a:t>Fewer Choices = More Decisions</a:t>
            </a:r>
          </a:p>
          <a:p>
            <a:pPr algn="ctr"/>
            <a:r>
              <a:rPr lang="en-US" sz="1600" i="1" dirty="0">
                <a:solidFill>
                  <a:schemeClr val="bg1">
                    <a:lumMod val="95000"/>
                  </a:schemeClr>
                </a:solidFill>
                <a:latin typeface="Aptos" panose="020B0004020202020204" pitchFamily="34" charset="0"/>
              </a:rPr>
              <a:t>The Paradox of Choice</a:t>
            </a:r>
          </a:p>
          <a:p>
            <a:pPr algn="ctr"/>
            <a:endParaRPr lang="en-NZ" b="1" dirty="0">
              <a:solidFill>
                <a:srgbClr val="B1E3DB"/>
              </a:solidFill>
            </a:endParaRPr>
          </a:p>
        </p:txBody>
      </p:sp>
      <p:sp>
        <p:nvSpPr>
          <p:cNvPr id="10" name="Oval 9">
            <a:extLst>
              <a:ext uri="{FF2B5EF4-FFF2-40B4-BE49-F238E27FC236}">
                <a16:creationId xmlns:a16="http://schemas.microsoft.com/office/drawing/2014/main" id="{63F55CB6-176C-C9CF-DF1A-C571526C9243}"/>
              </a:ext>
            </a:extLst>
          </p:cNvPr>
          <p:cNvSpPr/>
          <p:nvPr/>
        </p:nvSpPr>
        <p:spPr>
          <a:xfrm>
            <a:off x="1409700" y="5461001"/>
            <a:ext cx="596900" cy="406400"/>
          </a:xfrm>
          <a:prstGeom prst="ellipse">
            <a:avLst/>
          </a:prstGeom>
          <a:noFill/>
          <a:ln w="3810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1" name="Oval 10">
            <a:extLst>
              <a:ext uri="{FF2B5EF4-FFF2-40B4-BE49-F238E27FC236}">
                <a16:creationId xmlns:a16="http://schemas.microsoft.com/office/drawing/2014/main" id="{1E8FFF8A-AC8C-6992-0C13-FAEA95982269}"/>
              </a:ext>
            </a:extLst>
          </p:cNvPr>
          <p:cNvSpPr/>
          <p:nvPr/>
        </p:nvSpPr>
        <p:spPr>
          <a:xfrm>
            <a:off x="8128000" y="5461000"/>
            <a:ext cx="1244600" cy="631443"/>
          </a:xfrm>
          <a:prstGeom prst="ellipse">
            <a:avLst/>
          </a:prstGeom>
          <a:noFill/>
          <a:ln w="3810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cxnSp>
        <p:nvCxnSpPr>
          <p:cNvPr id="13" name="Straight Arrow Connector 12">
            <a:extLst>
              <a:ext uri="{FF2B5EF4-FFF2-40B4-BE49-F238E27FC236}">
                <a16:creationId xmlns:a16="http://schemas.microsoft.com/office/drawing/2014/main" id="{AAA9F027-6F18-E76F-A625-63F4FC63B459}"/>
              </a:ext>
            </a:extLst>
          </p:cNvPr>
          <p:cNvCxnSpPr/>
          <p:nvPr/>
        </p:nvCxnSpPr>
        <p:spPr>
          <a:xfrm>
            <a:off x="2184400" y="5676900"/>
            <a:ext cx="5816600" cy="190501"/>
          </a:xfrm>
          <a:prstGeom prst="straightConnector1">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4" name="TextBox 13">
            <a:extLst>
              <a:ext uri="{FF2B5EF4-FFF2-40B4-BE49-F238E27FC236}">
                <a16:creationId xmlns:a16="http://schemas.microsoft.com/office/drawing/2014/main" id="{D5FF66D3-5CE4-6956-FDCC-DCB29196D69E}"/>
              </a:ext>
            </a:extLst>
          </p:cNvPr>
          <p:cNvSpPr txBox="1"/>
          <p:nvPr/>
        </p:nvSpPr>
        <p:spPr>
          <a:xfrm>
            <a:off x="4665381" y="5938019"/>
            <a:ext cx="1701799" cy="646331"/>
          </a:xfrm>
          <a:prstGeom prst="rect">
            <a:avLst/>
          </a:prstGeom>
          <a:noFill/>
        </p:spPr>
        <p:txBody>
          <a:bodyPr wrap="square" rtlCol="0">
            <a:spAutoFit/>
          </a:bodyPr>
          <a:lstStyle/>
          <a:p>
            <a:r>
              <a:rPr lang="en-NZ" b="1" dirty="0">
                <a:solidFill>
                  <a:srgbClr val="FF0000"/>
                </a:solidFill>
              </a:rPr>
              <a:t>10 X more sales!</a:t>
            </a:r>
          </a:p>
        </p:txBody>
      </p:sp>
    </p:spTree>
    <p:extLst>
      <p:ext uri="{BB962C8B-B14F-4D97-AF65-F5344CB8AC3E}">
        <p14:creationId xmlns:p14="http://schemas.microsoft.com/office/powerpoint/2010/main" val="35466358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E32F4C-38CB-2AF9-0C5F-EE364D4892AC}"/>
            </a:ext>
          </a:extLst>
        </p:cNvPr>
        <p:cNvGrpSpPr/>
        <p:nvPr/>
      </p:nvGrpSpPr>
      <p:grpSpPr>
        <a:xfrm>
          <a:off x="0" y="0"/>
          <a:ext cx="0" cy="0"/>
          <a:chOff x="0" y="0"/>
          <a:chExt cx="0" cy="0"/>
        </a:xfrm>
      </p:grpSpPr>
      <p:sp>
        <p:nvSpPr>
          <p:cNvPr id="21" name="Oval 20">
            <a:extLst>
              <a:ext uri="{FF2B5EF4-FFF2-40B4-BE49-F238E27FC236}">
                <a16:creationId xmlns:a16="http://schemas.microsoft.com/office/drawing/2014/main" id="{2EEDD92B-49A7-BD9B-C247-62AC98ED5DC0}"/>
              </a:ext>
            </a:extLst>
          </p:cNvPr>
          <p:cNvSpPr/>
          <p:nvPr/>
        </p:nvSpPr>
        <p:spPr>
          <a:xfrm>
            <a:off x="9619913" y="3429000"/>
            <a:ext cx="611193" cy="595375"/>
          </a:xfrm>
          <a:prstGeom prst="ellipse">
            <a:avLst/>
          </a:prstGeom>
          <a:solidFill>
            <a:srgbClr val="3EB9A5">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dirty="0"/>
          </a:p>
        </p:txBody>
      </p:sp>
      <p:cxnSp>
        <p:nvCxnSpPr>
          <p:cNvPr id="6" name="Straight Connector 5">
            <a:extLst>
              <a:ext uri="{FF2B5EF4-FFF2-40B4-BE49-F238E27FC236}">
                <a16:creationId xmlns:a16="http://schemas.microsoft.com/office/drawing/2014/main" id="{494218AA-1692-ABF6-DADC-D357092A8EE5}"/>
              </a:ext>
            </a:extLst>
          </p:cNvPr>
          <p:cNvCxnSpPr>
            <a:cxnSpLocks/>
          </p:cNvCxnSpPr>
          <p:nvPr/>
        </p:nvCxnSpPr>
        <p:spPr>
          <a:xfrm flipV="1">
            <a:off x="9925509" y="4019672"/>
            <a:ext cx="0" cy="2665941"/>
          </a:xfrm>
          <a:prstGeom prst="line">
            <a:avLst/>
          </a:prstGeom>
          <a:ln w="25400">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DFA7F284-D12E-8015-AFED-81C21E108DFC}"/>
              </a:ext>
            </a:extLst>
          </p:cNvPr>
          <p:cNvCxnSpPr>
            <a:cxnSpLocks/>
          </p:cNvCxnSpPr>
          <p:nvPr/>
        </p:nvCxnSpPr>
        <p:spPr>
          <a:xfrm flipV="1">
            <a:off x="9925510" y="-302474"/>
            <a:ext cx="0" cy="3731474"/>
          </a:xfrm>
          <a:prstGeom prst="line">
            <a:avLst/>
          </a:prstGeom>
          <a:ln w="25400">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B785D698-0AF2-D122-43DB-C63D9B5C739D}"/>
              </a:ext>
            </a:extLst>
          </p:cNvPr>
          <p:cNvSpPr txBox="1"/>
          <p:nvPr/>
        </p:nvSpPr>
        <p:spPr>
          <a:xfrm>
            <a:off x="949674" y="438707"/>
            <a:ext cx="8143692" cy="1354217"/>
          </a:xfrm>
          <a:prstGeom prst="rect">
            <a:avLst/>
          </a:prstGeom>
          <a:noFill/>
        </p:spPr>
        <p:txBody>
          <a:bodyPr wrap="square" rtlCol="0">
            <a:spAutoFit/>
          </a:bodyPr>
          <a:lstStyle/>
          <a:p>
            <a:pPr algn="ctr"/>
            <a:r>
              <a:rPr lang="en-NZ" sz="1400" b="1" dirty="0">
                <a:solidFill>
                  <a:srgbClr val="3EB9A5"/>
                </a:solidFill>
              </a:rPr>
              <a:t>Choice Architecture</a:t>
            </a:r>
          </a:p>
          <a:p>
            <a:pPr algn="ctr"/>
            <a:r>
              <a:rPr lang="en-NZ" sz="3200" b="1" dirty="0">
                <a:solidFill>
                  <a:srgbClr val="B1E3DB"/>
                </a:solidFill>
              </a:rPr>
              <a:t>THE PARADOX OF CHOICE</a:t>
            </a:r>
          </a:p>
          <a:p>
            <a:pPr algn="ctr"/>
            <a:r>
              <a:rPr lang="en-US" sz="1600" i="1" dirty="0">
                <a:solidFill>
                  <a:schemeClr val="bg1">
                    <a:lumMod val="95000"/>
                  </a:schemeClr>
                </a:solidFill>
                <a:latin typeface="Aptos" panose="020B0004020202020204" pitchFamily="34" charset="0"/>
              </a:rPr>
              <a:t>Guide them to clarity</a:t>
            </a:r>
          </a:p>
          <a:p>
            <a:pPr algn="ctr"/>
            <a:endParaRPr lang="en-NZ" b="1" dirty="0">
              <a:solidFill>
                <a:srgbClr val="B1E3DB"/>
              </a:solidFill>
            </a:endParaRPr>
          </a:p>
        </p:txBody>
      </p:sp>
      <p:sp>
        <p:nvSpPr>
          <p:cNvPr id="4" name="TextBox 3">
            <a:extLst>
              <a:ext uri="{FF2B5EF4-FFF2-40B4-BE49-F238E27FC236}">
                <a16:creationId xmlns:a16="http://schemas.microsoft.com/office/drawing/2014/main" id="{441E982D-4AF7-D23D-94AC-A3511D46B934}"/>
              </a:ext>
            </a:extLst>
          </p:cNvPr>
          <p:cNvSpPr txBox="1"/>
          <p:nvPr/>
        </p:nvSpPr>
        <p:spPr>
          <a:xfrm>
            <a:off x="2984500" y="3429000"/>
            <a:ext cx="6223000" cy="2616101"/>
          </a:xfrm>
          <a:prstGeom prst="rect">
            <a:avLst/>
          </a:prstGeom>
          <a:noFill/>
        </p:spPr>
        <p:txBody>
          <a:bodyPr wrap="square">
            <a:spAutoFit/>
          </a:bodyPr>
          <a:lstStyle/>
          <a:p>
            <a:pPr marL="0" indent="0" algn="l" rtl="0" eaLnBrk="1" latinLnBrk="0" hangingPunct="1">
              <a:buNone/>
            </a:pPr>
            <a:endParaRPr lang="en-US" sz="2000" dirty="0">
              <a:solidFill>
                <a:srgbClr val="FFFFFF"/>
              </a:solidFill>
              <a:latin typeface="+mj-lt"/>
            </a:endParaRPr>
          </a:p>
          <a:p>
            <a:pPr marL="711200">
              <a:lnSpc>
                <a:spcPct val="200000"/>
              </a:lnSpc>
            </a:pPr>
            <a:r>
              <a:rPr lang="en-US" b="1" dirty="0">
                <a:solidFill>
                  <a:srgbClr val="389B8B"/>
                </a:solidFill>
                <a:latin typeface="+mj-lt"/>
              </a:rPr>
              <a:t>Too many options </a:t>
            </a:r>
            <a:r>
              <a:rPr lang="en-US" b="1" dirty="0">
                <a:solidFill>
                  <a:schemeClr val="bg1">
                    <a:lumMod val="95000"/>
                  </a:schemeClr>
                </a:solidFill>
                <a:latin typeface="+mj-lt"/>
                <a:sym typeface="Wingdings" panose="05000000000000000000" pitchFamily="2" charset="2"/>
              </a:rPr>
              <a:t></a:t>
            </a:r>
            <a:r>
              <a:rPr lang="en-US" b="1" dirty="0">
                <a:solidFill>
                  <a:schemeClr val="bg1">
                    <a:lumMod val="95000"/>
                  </a:schemeClr>
                </a:solidFill>
                <a:latin typeface="+mj-lt"/>
              </a:rPr>
              <a:t> </a:t>
            </a:r>
            <a:r>
              <a:rPr lang="en-US" dirty="0">
                <a:solidFill>
                  <a:schemeClr val="bg1">
                    <a:lumMod val="95000"/>
                  </a:schemeClr>
                </a:solidFill>
                <a:latin typeface="+mj-lt"/>
              </a:rPr>
              <a:t>leads to decision paralysis</a:t>
            </a:r>
          </a:p>
          <a:p>
            <a:pPr marL="711200">
              <a:lnSpc>
                <a:spcPct val="200000"/>
              </a:lnSpc>
            </a:pPr>
            <a:r>
              <a:rPr lang="en-US" b="1" dirty="0">
                <a:solidFill>
                  <a:srgbClr val="389B8B"/>
                </a:solidFill>
                <a:latin typeface="+mj-lt"/>
                <a:sym typeface="Wingdings" panose="05000000000000000000" pitchFamily="2" charset="2"/>
              </a:rPr>
              <a:t>Fewer, structured choices </a:t>
            </a:r>
            <a:r>
              <a:rPr lang="en-US" dirty="0">
                <a:solidFill>
                  <a:schemeClr val="bg1">
                    <a:lumMod val="95000"/>
                  </a:schemeClr>
                </a:solidFill>
                <a:latin typeface="+mj-lt"/>
                <a:sym typeface="Wingdings" panose="05000000000000000000" pitchFamily="2" charset="2"/>
              </a:rPr>
              <a:t> leads to action</a:t>
            </a:r>
          </a:p>
          <a:p>
            <a:pPr marL="711200">
              <a:lnSpc>
                <a:spcPct val="200000"/>
              </a:lnSpc>
            </a:pPr>
            <a:r>
              <a:rPr lang="en-US" b="1" dirty="0">
                <a:solidFill>
                  <a:srgbClr val="389B8B"/>
                </a:solidFill>
                <a:latin typeface="+mj-lt"/>
                <a:sym typeface="Wingdings" panose="05000000000000000000" pitchFamily="2" charset="2"/>
              </a:rPr>
              <a:t>Simplify the menu </a:t>
            </a:r>
            <a:r>
              <a:rPr lang="en-US" dirty="0">
                <a:solidFill>
                  <a:schemeClr val="bg1">
                    <a:lumMod val="95000"/>
                  </a:schemeClr>
                </a:solidFill>
                <a:latin typeface="+mj-lt"/>
                <a:sym typeface="Wingdings" panose="05000000000000000000" pitchFamily="2" charset="2"/>
              </a:rPr>
              <a:t></a:t>
            </a:r>
            <a:r>
              <a:rPr lang="en-US" b="1" dirty="0">
                <a:solidFill>
                  <a:srgbClr val="389B8B"/>
                </a:solidFill>
                <a:latin typeface="+mj-lt"/>
                <a:sym typeface="Wingdings" panose="05000000000000000000" pitchFamily="2" charset="2"/>
              </a:rPr>
              <a:t> </a:t>
            </a:r>
            <a:r>
              <a:rPr lang="en-US" dirty="0">
                <a:solidFill>
                  <a:schemeClr val="bg1">
                    <a:lumMod val="95000"/>
                  </a:schemeClr>
                </a:solidFill>
                <a:latin typeface="+mj-lt"/>
                <a:sym typeface="Wingdings" panose="05000000000000000000" pitchFamily="2" charset="2"/>
              </a:rPr>
              <a:t>to drive decisions</a:t>
            </a:r>
          </a:p>
          <a:p>
            <a:pPr marL="711200"/>
            <a:r>
              <a:rPr lang="en-US" sz="3600" b="1" dirty="0">
                <a:solidFill>
                  <a:schemeClr val="accent5">
                    <a:lumMod val="20000"/>
                    <a:lumOff val="80000"/>
                  </a:schemeClr>
                </a:solidFill>
                <a:latin typeface="+mj-lt"/>
                <a:sym typeface="Wingdings" panose="05000000000000000000" pitchFamily="2" charset="2"/>
              </a:rPr>
              <a:t>		</a:t>
            </a:r>
            <a:endParaRPr lang="en-US" sz="2000" b="1" dirty="0">
              <a:solidFill>
                <a:schemeClr val="accent5">
                  <a:lumMod val="20000"/>
                  <a:lumOff val="80000"/>
                </a:schemeClr>
              </a:solidFill>
              <a:latin typeface="+mj-lt"/>
            </a:endParaRPr>
          </a:p>
        </p:txBody>
      </p:sp>
      <p:sp>
        <p:nvSpPr>
          <p:cNvPr id="5" name="TextBox 4">
            <a:extLst>
              <a:ext uri="{FF2B5EF4-FFF2-40B4-BE49-F238E27FC236}">
                <a16:creationId xmlns:a16="http://schemas.microsoft.com/office/drawing/2014/main" id="{12D3F0E6-2D54-1953-BE80-7CFA152C4C47}"/>
              </a:ext>
            </a:extLst>
          </p:cNvPr>
          <p:cNvSpPr txBox="1"/>
          <p:nvPr/>
        </p:nvSpPr>
        <p:spPr>
          <a:xfrm>
            <a:off x="2266489" y="2128129"/>
            <a:ext cx="5355880" cy="646331"/>
          </a:xfrm>
          <a:prstGeom prst="rect">
            <a:avLst/>
          </a:prstGeom>
          <a:noFill/>
          <a:ln w="57150">
            <a:solidFill>
              <a:srgbClr val="3EB9A5"/>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b="1" i="0" u="none" strike="noStrike" kern="1200" cap="none" spc="0" normalizeH="0" baseline="0" noProof="0" dirty="0">
                <a:ln>
                  <a:noFill/>
                </a:ln>
                <a:solidFill>
                  <a:srgbClr val="3EB9A5"/>
                </a:solidFill>
                <a:effectLst/>
                <a:uLnTx/>
                <a:uFillTx/>
                <a:latin typeface="Aptos Display" panose="02110004020202020204"/>
                <a:ea typeface="+mn-ea"/>
                <a:cs typeface="+mn-cs"/>
              </a:rPr>
              <a:t>Negotiation tip:</a:t>
            </a:r>
            <a:r>
              <a:rPr kumimoji="0" lang="en-US" altLang="en-US" b="0" i="0" u="none" strike="noStrike" kern="1200" cap="none" spc="0" normalizeH="0" baseline="0" noProof="0" dirty="0">
                <a:ln>
                  <a:noFill/>
                </a:ln>
                <a:solidFill>
                  <a:srgbClr val="3EB9A5"/>
                </a:solidFill>
                <a:effectLst/>
                <a:uLnTx/>
                <a:uFillTx/>
                <a:latin typeface="Aptos Display" panose="02110004020202020204"/>
                <a:ea typeface="+mn-ea"/>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dirty="0">
                <a:solidFill>
                  <a:srgbClr val="FFFFFF">
                    <a:lumMod val="95000"/>
                  </a:srgbClr>
                </a:solidFill>
                <a:latin typeface="Aptos Display" panose="02110004020202020204"/>
              </a:rPr>
              <a:t> </a:t>
            </a:r>
            <a:r>
              <a:rPr lang="en-US" altLang="en-US" dirty="0" err="1">
                <a:solidFill>
                  <a:srgbClr val="FFFFFF">
                    <a:lumMod val="95000"/>
                  </a:srgbClr>
                </a:solidFill>
                <a:latin typeface="Aptos Display" panose="02110004020202020204"/>
              </a:rPr>
              <a:t>Minimise</a:t>
            </a:r>
            <a:r>
              <a:rPr lang="en-US" altLang="en-US" dirty="0">
                <a:solidFill>
                  <a:srgbClr val="FFFFFF">
                    <a:lumMod val="95000"/>
                  </a:srgbClr>
                </a:solidFill>
                <a:latin typeface="Aptos Display" panose="02110004020202020204"/>
              </a:rPr>
              <a:t> # choices available to drive faster decisions.</a:t>
            </a:r>
          </a:p>
        </p:txBody>
      </p:sp>
      <p:pic>
        <p:nvPicPr>
          <p:cNvPr id="12" name="Picture 11">
            <a:extLst>
              <a:ext uri="{FF2B5EF4-FFF2-40B4-BE49-F238E27FC236}">
                <a16:creationId xmlns:a16="http://schemas.microsoft.com/office/drawing/2014/main" id="{52A988E5-5822-4599-E241-763BD28D20D6}"/>
              </a:ext>
            </a:extLst>
          </p:cNvPr>
          <p:cNvPicPr>
            <a:picLocks noChangeAspect="1"/>
          </p:cNvPicPr>
          <p:nvPr/>
        </p:nvPicPr>
        <p:blipFill>
          <a:blip r:embed="rId3"/>
          <a:stretch>
            <a:fillRect/>
          </a:stretch>
        </p:blipFill>
        <p:spPr>
          <a:xfrm>
            <a:off x="949674" y="3810156"/>
            <a:ext cx="2633631" cy="19320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2" name="Group 1">
            <a:extLst>
              <a:ext uri="{FF2B5EF4-FFF2-40B4-BE49-F238E27FC236}">
                <a16:creationId xmlns:a16="http://schemas.microsoft.com/office/drawing/2014/main" id="{6EA7C532-28A8-DEC0-E9C0-44BCBC1319E9}"/>
              </a:ext>
            </a:extLst>
          </p:cNvPr>
          <p:cNvGrpSpPr/>
          <p:nvPr/>
        </p:nvGrpSpPr>
        <p:grpSpPr>
          <a:xfrm>
            <a:off x="10231106" y="4464987"/>
            <a:ext cx="1675299" cy="2100913"/>
            <a:chOff x="9878215" y="4377876"/>
            <a:chExt cx="1833909" cy="2360618"/>
          </a:xfrm>
        </p:grpSpPr>
        <p:pic>
          <p:nvPicPr>
            <p:cNvPr id="8" name="Picture 7">
              <a:extLst>
                <a:ext uri="{FF2B5EF4-FFF2-40B4-BE49-F238E27FC236}">
                  <a16:creationId xmlns:a16="http://schemas.microsoft.com/office/drawing/2014/main" id="{13878B1A-116A-2498-A200-F8AA880627BA}"/>
                </a:ext>
              </a:extLst>
            </p:cNvPr>
            <p:cNvPicPr>
              <a:picLocks noChangeAspect="1"/>
            </p:cNvPicPr>
            <p:nvPr/>
          </p:nvPicPr>
          <p:blipFill>
            <a:blip r:embed="rId4"/>
            <a:stretch>
              <a:fillRect/>
            </a:stretch>
          </p:blipFill>
          <p:spPr>
            <a:xfrm>
              <a:off x="9936004" y="4962374"/>
              <a:ext cx="1776120" cy="1776120"/>
            </a:xfrm>
            <a:prstGeom prst="rect">
              <a:avLst/>
            </a:prstGeom>
          </p:spPr>
        </p:pic>
        <p:sp>
          <p:nvSpPr>
            <p:cNvPr id="9" name="TextBox 8">
              <a:extLst>
                <a:ext uri="{FF2B5EF4-FFF2-40B4-BE49-F238E27FC236}">
                  <a16:creationId xmlns:a16="http://schemas.microsoft.com/office/drawing/2014/main" id="{831CD9F5-4F3D-7342-DD7F-9F6C655A81DB}"/>
                </a:ext>
              </a:extLst>
            </p:cNvPr>
            <p:cNvSpPr txBox="1"/>
            <p:nvPr/>
          </p:nvSpPr>
          <p:spPr>
            <a:xfrm>
              <a:off x="9878215" y="4377876"/>
              <a:ext cx="1776119" cy="523220"/>
            </a:xfrm>
            <a:prstGeom prst="rect">
              <a:avLst/>
            </a:prstGeom>
            <a:noFill/>
          </p:spPr>
          <p:txBody>
            <a:bodyPr wrap="square" rtlCol="0">
              <a:spAutoFit/>
            </a:bodyPr>
            <a:lstStyle/>
            <a:p>
              <a:pPr algn="ctr"/>
              <a:r>
                <a:rPr lang="en-NZ" sz="1400" dirty="0">
                  <a:solidFill>
                    <a:srgbClr val="3EB9A5"/>
                  </a:solidFill>
                </a:rPr>
                <a:t>Get your extra resources here:</a:t>
              </a:r>
            </a:p>
          </p:txBody>
        </p:sp>
      </p:grpSp>
    </p:spTree>
    <p:extLst>
      <p:ext uri="{BB962C8B-B14F-4D97-AF65-F5344CB8AC3E}">
        <p14:creationId xmlns:p14="http://schemas.microsoft.com/office/powerpoint/2010/main" val="29307435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F54D31-2EA1-6219-FF29-F5568C1E9EB2}"/>
            </a:ext>
          </a:extLst>
        </p:cNvPr>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A39FB541-7072-432C-9C62-E67F423C2AC4}"/>
              </a:ext>
            </a:extLst>
          </p:cNvPr>
          <p:cNvCxnSpPr>
            <a:cxnSpLocks/>
          </p:cNvCxnSpPr>
          <p:nvPr/>
        </p:nvCxnSpPr>
        <p:spPr>
          <a:xfrm flipH="1" flipV="1">
            <a:off x="9347200" y="976984"/>
            <a:ext cx="2844800" cy="2"/>
          </a:xfrm>
          <a:prstGeom prst="line">
            <a:avLst/>
          </a:prstGeom>
          <a:ln w="25400">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sp>
        <p:nvSpPr>
          <p:cNvPr id="10" name="Oval 9">
            <a:extLst>
              <a:ext uri="{FF2B5EF4-FFF2-40B4-BE49-F238E27FC236}">
                <a16:creationId xmlns:a16="http://schemas.microsoft.com/office/drawing/2014/main" id="{D6DC94F5-FF74-1AB5-9400-98C9A3F1F65C}"/>
              </a:ext>
            </a:extLst>
          </p:cNvPr>
          <p:cNvSpPr/>
          <p:nvPr/>
        </p:nvSpPr>
        <p:spPr>
          <a:xfrm>
            <a:off x="8736007" y="703071"/>
            <a:ext cx="611193" cy="595375"/>
          </a:xfrm>
          <a:prstGeom prst="ellipse">
            <a:avLst/>
          </a:prstGeom>
          <a:solidFill>
            <a:srgbClr val="3EB9A5">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dirty="0"/>
          </a:p>
        </p:txBody>
      </p:sp>
      <p:grpSp>
        <p:nvGrpSpPr>
          <p:cNvPr id="14" name="Group 13">
            <a:extLst>
              <a:ext uri="{FF2B5EF4-FFF2-40B4-BE49-F238E27FC236}">
                <a16:creationId xmlns:a16="http://schemas.microsoft.com/office/drawing/2014/main" id="{4362BA74-6103-7FFD-F2B3-5C716859B883}"/>
              </a:ext>
            </a:extLst>
          </p:cNvPr>
          <p:cNvGrpSpPr/>
          <p:nvPr/>
        </p:nvGrpSpPr>
        <p:grpSpPr>
          <a:xfrm>
            <a:off x="-683255" y="671388"/>
            <a:ext cx="3656549" cy="611193"/>
            <a:chOff x="-70356" y="671390"/>
            <a:chExt cx="3656549" cy="611193"/>
          </a:xfrm>
        </p:grpSpPr>
        <p:cxnSp>
          <p:nvCxnSpPr>
            <p:cNvPr id="11" name="Straight Connector 10">
              <a:extLst>
                <a:ext uri="{FF2B5EF4-FFF2-40B4-BE49-F238E27FC236}">
                  <a16:creationId xmlns:a16="http://schemas.microsoft.com/office/drawing/2014/main" id="{64561216-BBC5-D6FE-8B5B-FA573CD6558A}"/>
                </a:ext>
              </a:extLst>
            </p:cNvPr>
            <p:cNvCxnSpPr>
              <a:cxnSpLocks/>
            </p:cNvCxnSpPr>
            <p:nvPr/>
          </p:nvCxnSpPr>
          <p:spPr>
            <a:xfrm>
              <a:off x="-70356" y="976986"/>
              <a:ext cx="3063737" cy="0"/>
            </a:xfrm>
            <a:prstGeom prst="line">
              <a:avLst/>
            </a:prstGeom>
            <a:ln w="25400">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sp>
          <p:nvSpPr>
            <p:cNvPr id="12" name="Oval 11">
              <a:extLst>
                <a:ext uri="{FF2B5EF4-FFF2-40B4-BE49-F238E27FC236}">
                  <a16:creationId xmlns:a16="http://schemas.microsoft.com/office/drawing/2014/main" id="{E4E2EABC-7066-CD0A-2949-BD5F040F51A3}"/>
                </a:ext>
              </a:extLst>
            </p:cNvPr>
            <p:cNvSpPr/>
            <p:nvPr/>
          </p:nvSpPr>
          <p:spPr>
            <a:xfrm rot="3094969">
              <a:off x="2982909" y="679299"/>
              <a:ext cx="611193" cy="595375"/>
            </a:xfrm>
            <a:prstGeom prst="ellipse">
              <a:avLst/>
            </a:prstGeom>
            <a:solidFill>
              <a:srgbClr val="3EB9A5">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dirty="0"/>
            </a:p>
          </p:txBody>
        </p:sp>
      </p:grpSp>
      <p:pic>
        <p:nvPicPr>
          <p:cNvPr id="4" name="Picture 3">
            <a:extLst>
              <a:ext uri="{FF2B5EF4-FFF2-40B4-BE49-F238E27FC236}">
                <a16:creationId xmlns:a16="http://schemas.microsoft.com/office/drawing/2014/main" id="{006357B8-52FC-FDF2-CC7E-9F8E428FE758}"/>
              </a:ext>
            </a:extLst>
          </p:cNvPr>
          <p:cNvPicPr>
            <a:picLocks noChangeAspect="1"/>
          </p:cNvPicPr>
          <p:nvPr/>
        </p:nvPicPr>
        <p:blipFill>
          <a:blip r:embed="rId3"/>
          <a:stretch>
            <a:fillRect/>
          </a:stretch>
        </p:blipFill>
        <p:spPr>
          <a:xfrm>
            <a:off x="2675606" y="1876008"/>
            <a:ext cx="6884770" cy="4044125"/>
          </a:xfrm>
          <a:prstGeom prst="rect">
            <a:avLst/>
          </a:prstGeom>
          <a:ln w="76200">
            <a:solidFill>
              <a:srgbClr val="389B8B"/>
            </a:solidFill>
          </a:ln>
        </p:spPr>
      </p:pic>
      <p:sp>
        <p:nvSpPr>
          <p:cNvPr id="5" name="TextBox 4">
            <a:extLst>
              <a:ext uri="{FF2B5EF4-FFF2-40B4-BE49-F238E27FC236}">
                <a16:creationId xmlns:a16="http://schemas.microsoft.com/office/drawing/2014/main" id="{F2A97FF6-F702-2614-B5FF-95E2AFD23347}"/>
              </a:ext>
            </a:extLst>
          </p:cNvPr>
          <p:cNvSpPr txBox="1"/>
          <p:nvPr/>
        </p:nvSpPr>
        <p:spPr>
          <a:xfrm rot="16200000">
            <a:off x="1577595" y="3515696"/>
            <a:ext cx="3229117" cy="369332"/>
          </a:xfrm>
          <a:prstGeom prst="rect">
            <a:avLst/>
          </a:prstGeom>
          <a:solidFill>
            <a:srgbClr val="FFFFFF"/>
          </a:solidFill>
        </p:spPr>
        <p:txBody>
          <a:bodyPr wrap="square" rtlCol="0">
            <a:spAutoFit/>
          </a:bodyPr>
          <a:lstStyle/>
          <a:p>
            <a:pPr algn="ctr"/>
            <a:r>
              <a:rPr lang="en-NZ" b="1" dirty="0">
                <a:solidFill>
                  <a:srgbClr val="C00000"/>
                </a:solidFill>
              </a:rPr>
              <a:t>Chance of getting parole</a:t>
            </a:r>
          </a:p>
        </p:txBody>
      </p:sp>
      <p:sp>
        <p:nvSpPr>
          <p:cNvPr id="6" name="TextBox 5">
            <a:extLst>
              <a:ext uri="{FF2B5EF4-FFF2-40B4-BE49-F238E27FC236}">
                <a16:creationId xmlns:a16="http://schemas.microsoft.com/office/drawing/2014/main" id="{24D99831-4AAC-4FBC-5670-50AF40B0FE68}"/>
              </a:ext>
            </a:extLst>
          </p:cNvPr>
          <p:cNvSpPr txBox="1"/>
          <p:nvPr/>
        </p:nvSpPr>
        <p:spPr>
          <a:xfrm>
            <a:off x="4596420" y="5351306"/>
            <a:ext cx="3229117" cy="369332"/>
          </a:xfrm>
          <a:prstGeom prst="rect">
            <a:avLst/>
          </a:prstGeom>
          <a:solidFill>
            <a:srgbClr val="FFFFFF"/>
          </a:solidFill>
        </p:spPr>
        <p:txBody>
          <a:bodyPr wrap="square" rtlCol="0">
            <a:spAutoFit/>
          </a:bodyPr>
          <a:lstStyle/>
          <a:p>
            <a:pPr algn="ctr"/>
            <a:r>
              <a:rPr lang="en-NZ" b="1" dirty="0">
                <a:solidFill>
                  <a:srgbClr val="C00000"/>
                </a:solidFill>
              </a:rPr>
              <a:t>Order of hearing</a:t>
            </a:r>
          </a:p>
        </p:txBody>
      </p:sp>
      <p:pic>
        <p:nvPicPr>
          <p:cNvPr id="2" name="Picture 1" descr="A blue and gold logo&#10;&#10;AI-generated content may be incorrect.">
            <a:extLst>
              <a:ext uri="{FF2B5EF4-FFF2-40B4-BE49-F238E27FC236}">
                <a16:creationId xmlns:a16="http://schemas.microsoft.com/office/drawing/2014/main" id="{435D708A-886A-43D9-AFC3-BBFE84266B9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965" b="90000" l="9955" r="89995">
                        <a14:foregroundMark x1="33897" y1="2965" x2="34345" y2="20905"/>
                        <a14:foregroundMark x1="41215" y1="14472" x2="41215" y2="14472"/>
                        <a14:foregroundMark x1="41215" y1="14472" x2="41215" y2="14472"/>
                        <a14:foregroundMark x1="58835" y1="14472" x2="58835" y2="14472"/>
                        <a14:foregroundMark x1="58835" y1="14472" x2="58835" y2="14472"/>
                        <a14:foregroundMark x1="72524" y1="14271" x2="72524" y2="14271"/>
                        <a14:foregroundMark x1="72524" y1="14271" x2="72524" y2="14271"/>
                        <a14:foregroundMark x1="28074" y1="35628" x2="28074" y2="35628"/>
                      </a14:backgroundRemoval>
                    </a14:imgEffect>
                  </a14:imgLayer>
                </a14:imgProps>
              </a:ext>
            </a:extLst>
          </a:blip>
          <a:stretch>
            <a:fillRect/>
          </a:stretch>
        </p:blipFill>
        <p:spPr>
          <a:xfrm>
            <a:off x="162813" y="5240819"/>
            <a:ext cx="1371600" cy="1358628"/>
          </a:xfrm>
          <a:prstGeom prst="rect">
            <a:avLst/>
          </a:prstGeom>
        </p:spPr>
      </p:pic>
    </p:spTree>
    <p:extLst>
      <p:ext uri="{BB962C8B-B14F-4D97-AF65-F5344CB8AC3E}">
        <p14:creationId xmlns:p14="http://schemas.microsoft.com/office/powerpoint/2010/main" val="36852757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13C44A-476F-2D29-4D28-5FBAB48490CF}"/>
            </a:ext>
          </a:extLst>
        </p:cNvPr>
        <p:cNvGrpSpPr/>
        <p:nvPr/>
      </p:nvGrpSpPr>
      <p:grpSpPr>
        <a:xfrm>
          <a:off x="0" y="0"/>
          <a:ext cx="0" cy="0"/>
          <a:chOff x="0" y="0"/>
          <a:chExt cx="0" cy="0"/>
        </a:xfrm>
      </p:grpSpPr>
      <p:sp>
        <p:nvSpPr>
          <p:cNvPr id="21" name="Oval 20">
            <a:extLst>
              <a:ext uri="{FF2B5EF4-FFF2-40B4-BE49-F238E27FC236}">
                <a16:creationId xmlns:a16="http://schemas.microsoft.com/office/drawing/2014/main" id="{DEE2CE4F-0DE3-53DA-964C-83E34B6F701F}"/>
              </a:ext>
            </a:extLst>
          </p:cNvPr>
          <p:cNvSpPr/>
          <p:nvPr/>
        </p:nvSpPr>
        <p:spPr>
          <a:xfrm>
            <a:off x="10267613" y="3429000"/>
            <a:ext cx="611193" cy="595375"/>
          </a:xfrm>
          <a:prstGeom prst="ellipse">
            <a:avLst/>
          </a:prstGeom>
          <a:solidFill>
            <a:srgbClr val="3EB9A5">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dirty="0"/>
          </a:p>
        </p:txBody>
      </p:sp>
      <p:cxnSp>
        <p:nvCxnSpPr>
          <p:cNvPr id="6" name="Straight Connector 5">
            <a:extLst>
              <a:ext uri="{FF2B5EF4-FFF2-40B4-BE49-F238E27FC236}">
                <a16:creationId xmlns:a16="http://schemas.microsoft.com/office/drawing/2014/main" id="{8E879A31-BDCF-EAB9-518C-08808C39C6F9}"/>
              </a:ext>
            </a:extLst>
          </p:cNvPr>
          <p:cNvCxnSpPr>
            <a:cxnSpLocks/>
          </p:cNvCxnSpPr>
          <p:nvPr/>
        </p:nvCxnSpPr>
        <p:spPr>
          <a:xfrm flipV="1">
            <a:off x="10573209" y="4019672"/>
            <a:ext cx="0" cy="2665941"/>
          </a:xfrm>
          <a:prstGeom prst="line">
            <a:avLst/>
          </a:prstGeom>
          <a:ln w="25400">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15C3163F-1094-9798-C98E-276B0341ED84}"/>
              </a:ext>
            </a:extLst>
          </p:cNvPr>
          <p:cNvCxnSpPr>
            <a:cxnSpLocks/>
          </p:cNvCxnSpPr>
          <p:nvPr/>
        </p:nvCxnSpPr>
        <p:spPr>
          <a:xfrm flipV="1">
            <a:off x="10573210" y="-302474"/>
            <a:ext cx="0" cy="3731474"/>
          </a:xfrm>
          <a:prstGeom prst="line">
            <a:avLst/>
          </a:prstGeom>
          <a:ln w="25400">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92A82059-49FE-BD41-7604-E137738F147E}"/>
              </a:ext>
            </a:extLst>
          </p:cNvPr>
          <p:cNvSpPr txBox="1"/>
          <p:nvPr/>
        </p:nvSpPr>
        <p:spPr>
          <a:xfrm>
            <a:off x="982511" y="424370"/>
            <a:ext cx="8143692" cy="1354217"/>
          </a:xfrm>
          <a:prstGeom prst="rect">
            <a:avLst/>
          </a:prstGeom>
          <a:noFill/>
        </p:spPr>
        <p:txBody>
          <a:bodyPr wrap="square" rtlCol="0">
            <a:spAutoFit/>
          </a:bodyPr>
          <a:lstStyle/>
          <a:p>
            <a:pPr algn="ctr"/>
            <a:r>
              <a:rPr lang="en-NZ" sz="1400" b="1" dirty="0">
                <a:solidFill>
                  <a:srgbClr val="3EB9A5"/>
                </a:solidFill>
              </a:rPr>
              <a:t>Choice Architecture</a:t>
            </a:r>
          </a:p>
          <a:p>
            <a:pPr algn="ctr"/>
            <a:r>
              <a:rPr lang="en-NZ" sz="3200" b="1" dirty="0">
                <a:solidFill>
                  <a:srgbClr val="B1E3DB"/>
                </a:solidFill>
              </a:rPr>
              <a:t>DECISION FATIGUE</a:t>
            </a:r>
          </a:p>
          <a:p>
            <a:pPr algn="ctr"/>
            <a:r>
              <a:rPr lang="en-US" sz="1600" i="1" dirty="0">
                <a:solidFill>
                  <a:schemeClr val="bg1">
                    <a:lumMod val="95000"/>
                  </a:schemeClr>
                </a:solidFill>
                <a:latin typeface="Aptos" panose="020B0004020202020204" pitchFamily="34" charset="0"/>
              </a:rPr>
              <a:t>When Mental Energy Runs Out</a:t>
            </a:r>
          </a:p>
          <a:p>
            <a:pPr algn="ctr"/>
            <a:endParaRPr lang="en-NZ" b="1" dirty="0">
              <a:solidFill>
                <a:srgbClr val="B1E3DB"/>
              </a:solidFill>
            </a:endParaRPr>
          </a:p>
        </p:txBody>
      </p:sp>
      <p:sp>
        <p:nvSpPr>
          <p:cNvPr id="4" name="TextBox 3">
            <a:extLst>
              <a:ext uri="{FF2B5EF4-FFF2-40B4-BE49-F238E27FC236}">
                <a16:creationId xmlns:a16="http://schemas.microsoft.com/office/drawing/2014/main" id="{B43BA7F0-C1DD-4FF1-EA0A-6175FFEF9091}"/>
              </a:ext>
            </a:extLst>
          </p:cNvPr>
          <p:cNvSpPr txBox="1"/>
          <p:nvPr/>
        </p:nvSpPr>
        <p:spPr>
          <a:xfrm>
            <a:off x="98801" y="3459816"/>
            <a:ext cx="9689157" cy="1892826"/>
          </a:xfrm>
          <a:prstGeom prst="rect">
            <a:avLst/>
          </a:prstGeom>
          <a:noFill/>
        </p:spPr>
        <p:txBody>
          <a:bodyPr wrap="square">
            <a:spAutoFit/>
          </a:bodyPr>
          <a:lstStyle/>
          <a:p>
            <a:pPr marL="0" indent="0" algn="l" rtl="0" eaLnBrk="1" latinLnBrk="0" hangingPunct="1">
              <a:buNone/>
            </a:pPr>
            <a:endParaRPr lang="en-US" dirty="0">
              <a:solidFill>
                <a:srgbClr val="FFFFFF"/>
              </a:solidFill>
              <a:latin typeface="+mj-lt"/>
            </a:endParaRPr>
          </a:p>
          <a:p>
            <a:pPr marL="711200">
              <a:lnSpc>
                <a:spcPct val="150000"/>
              </a:lnSpc>
              <a:tabLst>
                <a:tab pos="3052763" algn="l"/>
              </a:tabLst>
            </a:pPr>
            <a:r>
              <a:rPr lang="en-US" b="1" dirty="0">
                <a:solidFill>
                  <a:srgbClr val="3EB9A5"/>
                </a:solidFill>
                <a:latin typeface="+mj-lt"/>
              </a:rPr>
              <a:t>The Slow Brain tires</a:t>
            </a:r>
            <a:r>
              <a:rPr lang="en-US" b="1" dirty="0">
                <a:solidFill>
                  <a:schemeClr val="bg1">
                    <a:lumMod val="95000"/>
                  </a:schemeClr>
                </a:solidFill>
                <a:latin typeface="+mj-lt"/>
                <a:sym typeface="Wingdings" panose="05000000000000000000" pitchFamily="2" charset="2"/>
              </a:rPr>
              <a:t> - F</a:t>
            </a:r>
            <a:r>
              <a:rPr lang="en-US" dirty="0">
                <a:solidFill>
                  <a:schemeClr val="bg1">
                    <a:lumMod val="95000"/>
                  </a:schemeClr>
                </a:solidFill>
                <a:latin typeface="+mj-lt"/>
              </a:rPr>
              <a:t>ast brain seeks cognitive ease</a:t>
            </a:r>
          </a:p>
          <a:p>
            <a:pPr marL="711200">
              <a:lnSpc>
                <a:spcPct val="150000"/>
              </a:lnSpc>
              <a:tabLst>
                <a:tab pos="3052763" algn="l"/>
              </a:tabLst>
            </a:pPr>
            <a:r>
              <a:rPr lang="en-US" b="1" dirty="0">
                <a:solidFill>
                  <a:srgbClr val="3EB9A5"/>
                </a:solidFill>
                <a:latin typeface="+mj-lt"/>
                <a:sym typeface="Wingdings" panose="05000000000000000000" pitchFamily="2" charset="2"/>
              </a:rPr>
              <a:t>Defaults to “NO”</a:t>
            </a:r>
            <a:r>
              <a:rPr lang="en-US" b="1" dirty="0">
                <a:solidFill>
                  <a:schemeClr val="bg1">
                    <a:lumMod val="95000"/>
                  </a:schemeClr>
                </a:solidFill>
                <a:latin typeface="+mj-lt"/>
                <a:sym typeface="Wingdings" panose="05000000000000000000" pitchFamily="2" charset="2"/>
              </a:rPr>
              <a:t> - </a:t>
            </a:r>
            <a:r>
              <a:rPr lang="en-US" dirty="0">
                <a:solidFill>
                  <a:schemeClr val="bg1">
                    <a:lumMod val="95000"/>
                  </a:schemeClr>
                </a:solidFill>
                <a:latin typeface="+mj-lt"/>
                <a:sym typeface="Wingdings" panose="05000000000000000000" pitchFamily="2" charset="2"/>
              </a:rPr>
              <a:t>Status Quo bias kicks in</a:t>
            </a:r>
          </a:p>
          <a:p>
            <a:pPr marL="711200">
              <a:lnSpc>
                <a:spcPct val="150000"/>
              </a:lnSpc>
              <a:tabLst>
                <a:tab pos="3052763" algn="l"/>
              </a:tabLst>
            </a:pPr>
            <a:r>
              <a:rPr lang="en-US" b="1" dirty="0">
                <a:solidFill>
                  <a:srgbClr val="3EB9A5"/>
                </a:solidFill>
                <a:latin typeface="+mj-lt"/>
                <a:sym typeface="Wingdings" panose="05000000000000000000" pitchFamily="2" charset="2"/>
              </a:rPr>
              <a:t>Timing  = everything -</a:t>
            </a:r>
            <a:r>
              <a:rPr lang="en-US" b="1" dirty="0">
                <a:solidFill>
                  <a:schemeClr val="bg1">
                    <a:lumMod val="95000"/>
                  </a:schemeClr>
                </a:solidFill>
                <a:latin typeface="+mj-lt"/>
                <a:sym typeface="Wingdings" panose="05000000000000000000" pitchFamily="2" charset="2"/>
              </a:rPr>
              <a:t>F</a:t>
            </a:r>
            <a:r>
              <a:rPr lang="en-US" dirty="0">
                <a:solidFill>
                  <a:schemeClr val="bg1">
                    <a:lumMod val="95000"/>
                  </a:schemeClr>
                </a:solidFill>
                <a:latin typeface="+mj-lt"/>
                <a:sym typeface="Wingdings" panose="05000000000000000000" pitchFamily="2" charset="2"/>
              </a:rPr>
              <a:t>resh minds make better deals</a:t>
            </a:r>
          </a:p>
          <a:p>
            <a:pPr marL="711200"/>
            <a:r>
              <a:rPr lang="en-US" b="1" dirty="0">
                <a:solidFill>
                  <a:schemeClr val="accent5">
                    <a:lumMod val="20000"/>
                    <a:lumOff val="80000"/>
                  </a:schemeClr>
                </a:solidFill>
                <a:latin typeface="+mj-lt"/>
                <a:sym typeface="Wingdings" panose="05000000000000000000" pitchFamily="2" charset="2"/>
              </a:rPr>
              <a:t>		</a:t>
            </a:r>
            <a:endParaRPr lang="en-US" b="1" dirty="0">
              <a:solidFill>
                <a:schemeClr val="accent5">
                  <a:lumMod val="20000"/>
                  <a:lumOff val="80000"/>
                </a:schemeClr>
              </a:solidFill>
              <a:latin typeface="+mj-lt"/>
            </a:endParaRPr>
          </a:p>
        </p:txBody>
      </p:sp>
      <p:sp>
        <p:nvSpPr>
          <p:cNvPr id="5" name="TextBox 4">
            <a:extLst>
              <a:ext uri="{FF2B5EF4-FFF2-40B4-BE49-F238E27FC236}">
                <a16:creationId xmlns:a16="http://schemas.microsoft.com/office/drawing/2014/main" id="{8D5139B8-6CE8-4405-8FC3-5D0F899DD42F}"/>
              </a:ext>
            </a:extLst>
          </p:cNvPr>
          <p:cNvSpPr txBox="1"/>
          <p:nvPr/>
        </p:nvSpPr>
        <p:spPr>
          <a:xfrm>
            <a:off x="2420848" y="1966322"/>
            <a:ext cx="6273800" cy="923330"/>
          </a:xfrm>
          <a:prstGeom prst="rect">
            <a:avLst/>
          </a:prstGeom>
          <a:noFill/>
          <a:ln w="57150">
            <a:solidFill>
              <a:srgbClr val="3EB9A5"/>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b="1" i="0" u="none" strike="noStrike" kern="1200" cap="none" spc="0" normalizeH="0" baseline="0" noProof="0" dirty="0">
                <a:ln>
                  <a:noFill/>
                </a:ln>
                <a:solidFill>
                  <a:srgbClr val="3EB9A5"/>
                </a:solidFill>
                <a:effectLst/>
                <a:uLnTx/>
                <a:uFillTx/>
                <a:latin typeface="Aptos Display" panose="02110004020202020204"/>
                <a:ea typeface="+mn-ea"/>
                <a:cs typeface="+mn-cs"/>
              </a:rPr>
              <a:t>Negotiation tip:</a:t>
            </a:r>
            <a:r>
              <a:rPr kumimoji="0" lang="en-US" altLang="en-US" b="0" i="0" u="none" strike="noStrike" kern="1200" cap="none" spc="0" normalizeH="0" baseline="0" noProof="0" dirty="0">
                <a:ln>
                  <a:noFill/>
                </a:ln>
                <a:solidFill>
                  <a:srgbClr val="3EB9A5"/>
                </a:solidFill>
                <a:effectLst/>
                <a:uLnTx/>
                <a:uFillTx/>
                <a:latin typeface="Aptos Display" panose="02110004020202020204"/>
                <a:ea typeface="+mn-ea"/>
                <a:cs typeface="+mn-cs"/>
              </a:rPr>
              <a:t> </a:t>
            </a:r>
            <a:r>
              <a:rPr lang="en-US" altLang="en-US" dirty="0">
                <a:solidFill>
                  <a:srgbClr val="FFFFFF">
                    <a:lumMod val="95000"/>
                  </a:srgbClr>
                </a:solidFill>
                <a:latin typeface="Aptos Display" panose="02110004020202020204"/>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dirty="0">
                <a:solidFill>
                  <a:srgbClr val="FFFFFF">
                    <a:lumMod val="95000"/>
                  </a:srgbClr>
                </a:solidFill>
                <a:latin typeface="Aptos Display" panose="02110004020202020204"/>
              </a:rPr>
              <a:t>Frontload your priorities:   </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dirty="0">
                <a:solidFill>
                  <a:srgbClr val="FFFFFF">
                    <a:lumMod val="95000"/>
                  </a:srgbClr>
                </a:solidFill>
                <a:latin typeface="Aptos Display" panose="02110004020202020204"/>
              </a:rPr>
              <a:t>Table your key asks early – before fatigue results in a default “No”</a:t>
            </a:r>
            <a:endParaRPr kumimoji="0" lang="en-US" alt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8" name="Picture 7">
            <a:extLst>
              <a:ext uri="{FF2B5EF4-FFF2-40B4-BE49-F238E27FC236}">
                <a16:creationId xmlns:a16="http://schemas.microsoft.com/office/drawing/2014/main" id="{78C1E8D4-6BE8-1855-2412-011D1A3F215F}"/>
              </a:ext>
            </a:extLst>
          </p:cNvPr>
          <p:cNvPicPr>
            <a:picLocks noChangeAspect="1"/>
          </p:cNvPicPr>
          <p:nvPr/>
        </p:nvPicPr>
        <p:blipFill>
          <a:blip r:embed="rId3"/>
          <a:stretch>
            <a:fillRect/>
          </a:stretch>
        </p:blipFill>
        <p:spPr>
          <a:xfrm>
            <a:off x="6453923" y="3793232"/>
            <a:ext cx="3171474" cy="2129574"/>
          </a:xfrm>
          <a:prstGeom prst="rect">
            <a:avLst/>
          </a:prstGeom>
          <a:ln>
            <a:noFill/>
          </a:ln>
          <a:effectLst>
            <a:softEdge rad="112500"/>
          </a:effectLst>
        </p:spPr>
      </p:pic>
      <p:pic>
        <p:nvPicPr>
          <p:cNvPr id="2" name="Picture 1" descr="A blue and gold logo&#10;&#10;AI-generated content may be incorrect.">
            <a:extLst>
              <a:ext uri="{FF2B5EF4-FFF2-40B4-BE49-F238E27FC236}">
                <a16:creationId xmlns:a16="http://schemas.microsoft.com/office/drawing/2014/main" id="{EDE68F99-EDAF-E2F8-5348-8A9A1C6D603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965" b="90000" l="9955" r="89995">
                        <a14:foregroundMark x1="33897" y1="2965" x2="34345" y2="20905"/>
                        <a14:foregroundMark x1="41215" y1="14472" x2="41215" y2="14472"/>
                        <a14:foregroundMark x1="41215" y1="14472" x2="41215" y2="14472"/>
                        <a14:foregroundMark x1="58835" y1="14472" x2="58835" y2="14472"/>
                        <a14:foregroundMark x1="58835" y1="14472" x2="58835" y2="14472"/>
                        <a14:foregroundMark x1="72524" y1="14271" x2="72524" y2="14271"/>
                        <a14:foregroundMark x1="72524" y1="14271" x2="72524" y2="14271"/>
                        <a14:foregroundMark x1="28074" y1="35628" x2="28074" y2="35628"/>
                      </a14:backgroundRemoval>
                    </a14:imgEffect>
                  </a14:imgLayer>
                </a14:imgProps>
              </a:ext>
            </a:extLst>
          </a:blip>
          <a:stretch>
            <a:fillRect/>
          </a:stretch>
        </p:blipFill>
        <p:spPr>
          <a:xfrm>
            <a:off x="10668923" y="176968"/>
            <a:ext cx="1498598" cy="1484425"/>
          </a:xfrm>
          <a:prstGeom prst="rect">
            <a:avLst/>
          </a:prstGeom>
        </p:spPr>
      </p:pic>
    </p:spTree>
    <p:extLst>
      <p:ext uri="{BB962C8B-B14F-4D97-AF65-F5344CB8AC3E}">
        <p14:creationId xmlns:p14="http://schemas.microsoft.com/office/powerpoint/2010/main" val="20839818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561024-15FA-C035-24FF-63B9AB91EA8D}"/>
            </a:ext>
          </a:extLst>
        </p:cNvPr>
        <p:cNvGrpSpPr/>
        <p:nvPr/>
      </p:nvGrpSpPr>
      <p:grpSpPr>
        <a:xfrm>
          <a:off x="0" y="0"/>
          <a:ext cx="0" cy="0"/>
          <a:chOff x="0" y="0"/>
          <a:chExt cx="0" cy="0"/>
        </a:xfrm>
      </p:grpSpPr>
      <p:sp>
        <p:nvSpPr>
          <p:cNvPr id="7" name="Oval 6">
            <a:extLst>
              <a:ext uri="{FF2B5EF4-FFF2-40B4-BE49-F238E27FC236}">
                <a16:creationId xmlns:a16="http://schemas.microsoft.com/office/drawing/2014/main" id="{FB2A8D80-585C-B94C-62D6-11DF549F0916}"/>
              </a:ext>
            </a:extLst>
          </p:cNvPr>
          <p:cNvSpPr/>
          <p:nvPr/>
        </p:nvSpPr>
        <p:spPr>
          <a:xfrm>
            <a:off x="5390883" y="2808556"/>
            <a:ext cx="611193" cy="595375"/>
          </a:xfrm>
          <a:prstGeom prst="ellipse">
            <a:avLst/>
          </a:prstGeom>
          <a:solidFill>
            <a:schemeClr val="accent5">
              <a:lumMod val="40000"/>
              <a:lumOff val="60000"/>
            </a:schemeClr>
          </a:solid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dirty="0">
              <a:solidFill>
                <a:srgbClr val="FFC000"/>
              </a:solidFill>
            </a:endParaRPr>
          </a:p>
        </p:txBody>
      </p:sp>
      <p:sp>
        <p:nvSpPr>
          <p:cNvPr id="5" name="TextBox 4">
            <a:extLst>
              <a:ext uri="{FF2B5EF4-FFF2-40B4-BE49-F238E27FC236}">
                <a16:creationId xmlns:a16="http://schemas.microsoft.com/office/drawing/2014/main" id="{C774B55B-C679-8FFD-712F-D91A2F6224FD}"/>
              </a:ext>
            </a:extLst>
          </p:cNvPr>
          <p:cNvSpPr txBox="1"/>
          <p:nvPr/>
        </p:nvSpPr>
        <p:spPr>
          <a:xfrm>
            <a:off x="588077" y="670737"/>
            <a:ext cx="4232993" cy="1077218"/>
          </a:xfrm>
          <a:prstGeom prst="rect">
            <a:avLst/>
          </a:prstGeom>
          <a:noFill/>
        </p:spPr>
        <p:txBody>
          <a:bodyPr wrap="square" rtlCol="0">
            <a:spAutoFit/>
          </a:bodyPr>
          <a:lstStyle/>
          <a:p>
            <a:pPr algn="ctr"/>
            <a:r>
              <a:rPr lang="en-NZ" sz="3200" b="1" dirty="0">
                <a:solidFill>
                  <a:schemeClr val="bg1">
                    <a:lumMod val="95000"/>
                  </a:schemeClr>
                </a:solidFill>
              </a:rPr>
              <a:t>HOW TO SWITCH ON THE SLOW BRAIN</a:t>
            </a:r>
          </a:p>
        </p:txBody>
      </p:sp>
      <p:cxnSp>
        <p:nvCxnSpPr>
          <p:cNvPr id="14" name="Straight Connector 13">
            <a:extLst>
              <a:ext uri="{FF2B5EF4-FFF2-40B4-BE49-F238E27FC236}">
                <a16:creationId xmlns:a16="http://schemas.microsoft.com/office/drawing/2014/main" id="{816C73AD-DBBA-779B-2DA2-558F821A1D48}"/>
              </a:ext>
            </a:extLst>
          </p:cNvPr>
          <p:cNvCxnSpPr>
            <a:cxnSpLocks/>
          </p:cNvCxnSpPr>
          <p:nvPr/>
        </p:nvCxnSpPr>
        <p:spPr>
          <a:xfrm>
            <a:off x="5696480" y="65772"/>
            <a:ext cx="0" cy="2742784"/>
          </a:xfrm>
          <a:prstGeom prst="line">
            <a:avLst/>
          </a:prstGeom>
          <a:ln w="25400">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634F15CC-D78E-A8B6-C5EF-2429E3D66893}"/>
              </a:ext>
            </a:extLst>
          </p:cNvPr>
          <p:cNvSpPr txBox="1"/>
          <p:nvPr/>
        </p:nvSpPr>
        <p:spPr>
          <a:xfrm>
            <a:off x="521749" y="1788378"/>
            <a:ext cx="4761426" cy="4616648"/>
          </a:xfrm>
          <a:prstGeom prst="rect">
            <a:avLst/>
          </a:prstGeom>
          <a:noFill/>
          <a:ln>
            <a:solidFill>
              <a:srgbClr val="FF33CC"/>
            </a:solidFill>
          </a:ln>
        </p:spPr>
        <p:txBody>
          <a:bodyPr wrap="square" numCol="1" rtlCol="0">
            <a:spAutoFit/>
          </a:bodyPr>
          <a:lstStyle/>
          <a:p>
            <a:pPr lvl="0" algn="ctr"/>
            <a:r>
              <a:rPr lang="en-NZ" b="1" dirty="0">
                <a:solidFill>
                  <a:schemeClr val="accent5">
                    <a:lumMod val="60000"/>
                    <a:lumOff val="40000"/>
                  </a:schemeClr>
                </a:solidFill>
              </a:rPr>
              <a:t>Notice biases in yourself and others</a:t>
            </a:r>
            <a:r>
              <a:rPr lang="en-NZ" dirty="0">
                <a:solidFill>
                  <a:schemeClr val="accent5">
                    <a:lumMod val="60000"/>
                    <a:lumOff val="40000"/>
                  </a:schemeClr>
                </a:solidFill>
              </a:rPr>
              <a:t> </a:t>
            </a:r>
          </a:p>
          <a:p>
            <a:pPr lvl="0" algn="ctr"/>
            <a:r>
              <a:rPr lang="en-NZ" sz="1400" dirty="0">
                <a:solidFill>
                  <a:schemeClr val="bg1">
                    <a:lumMod val="95000"/>
                  </a:schemeClr>
                </a:solidFill>
              </a:rPr>
              <a:t>Real-time bias detection</a:t>
            </a:r>
          </a:p>
          <a:p>
            <a:pPr lvl="0" algn="ctr"/>
            <a:endParaRPr lang="en-NZ" dirty="0">
              <a:solidFill>
                <a:schemeClr val="bg1">
                  <a:lumMod val="95000"/>
                </a:schemeClr>
              </a:solidFill>
            </a:endParaRPr>
          </a:p>
          <a:p>
            <a:pPr lvl="0" algn="ctr"/>
            <a:r>
              <a:rPr lang="en-NZ" b="1" dirty="0">
                <a:solidFill>
                  <a:schemeClr val="accent5">
                    <a:lumMod val="60000"/>
                    <a:lumOff val="40000"/>
                  </a:schemeClr>
                </a:solidFill>
              </a:rPr>
              <a:t>Take your time on important decisions</a:t>
            </a:r>
            <a:r>
              <a:rPr lang="en-NZ" dirty="0">
                <a:solidFill>
                  <a:schemeClr val="accent5">
                    <a:lumMod val="60000"/>
                    <a:lumOff val="40000"/>
                  </a:schemeClr>
                </a:solidFill>
              </a:rPr>
              <a:t> </a:t>
            </a:r>
          </a:p>
          <a:p>
            <a:pPr lvl="0" algn="ctr"/>
            <a:r>
              <a:rPr lang="en-NZ" sz="1600" dirty="0">
                <a:solidFill>
                  <a:schemeClr val="bg1">
                    <a:lumMod val="95000"/>
                  </a:schemeClr>
                </a:solidFill>
              </a:rPr>
              <a:t>Biases thrives on speed</a:t>
            </a:r>
          </a:p>
          <a:p>
            <a:pPr lvl="0" algn="ctr"/>
            <a:endParaRPr lang="en-NZ" dirty="0">
              <a:solidFill>
                <a:schemeClr val="bg1">
                  <a:lumMod val="95000"/>
                </a:schemeClr>
              </a:solidFill>
            </a:endParaRPr>
          </a:p>
          <a:p>
            <a:pPr lvl="0" algn="ctr"/>
            <a:r>
              <a:rPr lang="en-NZ" b="1" dirty="0">
                <a:solidFill>
                  <a:schemeClr val="accent5">
                    <a:lumMod val="60000"/>
                    <a:lumOff val="40000"/>
                  </a:schemeClr>
                </a:solidFill>
              </a:rPr>
              <a:t>Seek outside opinions</a:t>
            </a:r>
            <a:r>
              <a:rPr lang="en-NZ" dirty="0">
                <a:solidFill>
                  <a:schemeClr val="accent5">
                    <a:lumMod val="60000"/>
                    <a:lumOff val="40000"/>
                  </a:schemeClr>
                </a:solidFill>
              </a:rPr>
              <a:t> – </a:t>
            </a:r>
          </a:p>
          <a:p>
            <a:pPr lvl="0" algn="ctr"/>
            <a:r>
              <a:rPr lang="en-NZ" sz="1600" dirty="0">
                <a:solidFill>
                  <a:schemeClr val="bg1">
                    <a:lumMod val="95000"/>
                  </a:schemeClr>
                </a:solidFill>
              </a:rPr>
              <a:t>Black Hat – Fresh eyes see more</a:t>
            </a:r>
          </a:p>
          <a:p>
            <a:pPr lvl="0" algn="ctr"/>
            <a:endParaRPr lang="en-NZ" dirty="0">
              <a:solidFill>
                <a:schemeClr val="bg1">
                  <a:lumMod val="95000"/>
                </a:schemeClr>
              </a:solidFill>
            </a:endParaRPr>
          </a:p>
          <a:p>
            <a:pPr lvl="0" algn="ctr"/>
            <a:r>
              <a:rPr lang="en-NZ" b="1" dirty="0">
                <a:solidFill>
                  <a:schemeClr val="accent5">
                    <a:lumMod val="60000"/>
                    <a:lumOff val="40000"/>
                  </a:schemeClr>
                </a:solidFill>
              </a:rPr>
              <a:t>Question your first instinct</a:t>
            </a:r>
            <a:r>
              <a:rPr lang="en-NZ" dirty="0">
                <a:solidFill>
                  <a:schemeClr val="accent5">
                    <a:lumMod val="60000"/>
                    <a:lumOff val="40000"/>
                  </a:schemeClr>
                </a:solidFill>
              </a:rPr>
              <a:t> </a:t>
            </a:r>
          </a:p>
          <a:p>
            <a:pPr lvl="0" algn="ctr"/>
            <a:r>
              <a:rPr lang="en-NZ" sz="1600" dirty="0">
                <a:solidFill>
                  <a:schemeClr val="bg1">
                    <a:lumMod val="95000"/>
                  </a:schemeClr>
                </a:solidFill>
              </a:rPr>
              <a:t>It's usually the fast brain</a:t>
            </a:r>
          </a:p>
          <a:p>
            <a:pPr lvl="0" algn="ctr"/>
            <a:endParaRPr lang="en-NZ" dirty="0">
              <a:solidFill>
                <a:schemeClr val="bg1">
                  <a:lumMod val="95000"/>
                </a:schemeClr>
              </a:solidFill>
            </a:endParaRPr>
          </a:p>
          <a:p>
            <a:pPr lvl="0" algn="ctr"/>
            <a:r>
              <a:rPr lang="en-NZ" b="1" dirty="0">
                <a:solidFill>
                  <a:schemeClr val="accent5">
                    <a:lumMod val="60000"/>
                    <a:lumOff val="40000"/>
                  </a:schemeClr>
                </a:solidFill>
              </a:rPr>
              <a:t>Do some hard math in your head</a:t>
            </a:r>
          </a:p>
          <a:p>
            <a:pPr lvl="0" algn="ctr"/>
            <a:r>
              <a:rPr lang="en-NZ" sz="1600" dirty="0">
                <a:solidFill>
                  <a:schemeClr val="bg1">
                    <a:lumMod val="95000"/>
                  </a:schemeClr>
                </a:solidFill>
              </a:rPr>
              <a:t>Switches on the Slow Brain</a:t>
            </a:r>
          </a:p>
          <a:p>
            <a:pPr lvl="0" algn="ctr"/>
            <a:endParaRPr lang="en-NZ" dirty="0">
              <a:solidFill>
                <a:schemeClr val="bg1">
                  <a:lumMod val="95000"/>
                </a:schemeClr>
              </a:solidFill>
            </a:endParaRPr>
          </a:p>
          <a:p>
            <a:pPr lvl="0" algn="ctr"/>
            <a:r>
              <a:rPr lang="en-NZ" b="1" dirty="0">
                <a:solidFill>
                  <a:schemeClr val="accent5">
                    <a:lumMod val="60000"/>
                    <a:lumOff val="40000"/>
                  </a:schemeClr>
                </a:solidFill>
              </a:rPr>
              <a:t>Practice deliberately</a:t>
            </a:r>
            <a:r>
              <a:rPr lang="en-NZ" dirty="0">
                <a:solidFill>
                  <a:schemeClr val="accent5">
                    <a:lumMod val="60000"/>
                    <a:lumOff val="40000"/>
                  </a:schemeClr>
                </a:solidFill>
              </a:rPr>
              <a:t> </a:t>
            </a:r>
            <a:r>
              <a:rPr lang="en-NZ" dirty="0">
                <a:solidFill>
                  <a:schemeClr val="bg1">
                    <a:lumMod val="95000"/>
                  </a:schemeClr>
                </a:solidFill>
              </a:rPr>
              <a:t> </a:t>
            </a:r>
          </a:p>
          <a:p>
            <a:pPr lvl="0" algn="ctr"/>
            <a:r>
              <a:rPr lang="en-NZ" sz="1400" dirty="0">
                <a:solidFill>
                  <a:schemeClr val="bg1">
                    <a:lumMod val="95000"/>
                  </a:schemeClr>
                </a:solidFill>
              </a:rPr>
              <a:t>Apply these tools consistently</a:t>
            </a:r>
          </a:p>
        </p:txBody>
      </p:sp>
      <p:cxnSp>
        <p:nvCxnSpPr>
          <p:cNvPr id="26" name="Straight Connector 25">
            <a:extLst>
              <a:ext uri="{FF2B5EF4-FFF2-40B4-BE49-F238E27FC236}">
                <a16:creationId xmlns:a16="http://schemas.microsoft.com/office/drawing/2014/main" id="{B5925833-FB48-0121-BFB5-AF438EA2BEC7}"/>
              </a:ext>
            </a:extLst>
          </p:cNvPr>
          <p:cNvCxnSpPr>
            <a:cxnSpLocks/>
            <a:stCxn id="7" idx="4"/>
          </p:cNvCxnSpPr>
          <p:nvPr/>
        </p:nvCxnSpPr>
        <p:spPr>
          <a:xfrm flipH="1">
            <a:off x="5696479" y="3403931"/>
            <a:ext cx="1" cy="3466426"/>
          </a:xfrm>
          <a:prstGeom prst="line">
            <a:avLst/>
          </a:prstGeom>
          <a:ln w="25400">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1141EEB0-79C1-DA15-DB1A-BE845E94B93B}"/>
              </a:ext>
            </a:extLst>
          </p:cNvPr>
          <p:cNvSpPr txBox="1"/>
          <p:nvPr/>
        </p:nvSpPr>
        <p:spPr>
          <a:xfrm>
            <a:off x="-1169384" y="322537"/>
            <a:ext cx="8143692" cy="307777"/>
          </a:xfrm>
          <a:prstGeom prst="rect">
            <a:avLst/>
          </a:prstGeom>
          <a:noFill/>
        </p:spPr>
        <p:txBody>
          <a:bodyPr wrap="square" rtlCol="0">
            <a:spAutoFit/>
          </a:bodyPr>
          <a:lstStyle/>
          <a:p>
            <a:pPr algn="ctr"/>
            <a:r>
              <a:rPr lang="en-NZ" sz="1400" b="1" dirty="0">
                <a:solidFill>
                  <a:srgbClr val="E596DF"/>
                </a:solidFill>
              </a:rPr>
              <a:t>It’s a Wrap!</a:t>
            </a:r>
            <a:endParaRPr lang="en-NZ" b="1" dirty="0">
              <a:solidFill>
                <a:srgbClr val="B1E3DB"/>
              </a:solidFill>
            </a:endParaRPr>
          </a:p>
        </p:txBody>
      </p:sp>
      <p:pic>
        <p:nvPicPr>
          <p:cNvPr id="4" name="Picture 3">
            <a:extLst>
              <a:ext uri="{FF2B5EF4-FFF2-40B4-BE49-F238E27FC236}">
                <a16:creationId xmlns:a16="http://schemas.microsoft.com/office/drawing/2014/main" id="{D283188A-7D42-4329-3C67-8D6548180DF0}"/>
              </a:ext>
            </a:extLst>
          </p:cNvPr>
          <p:cNvPicPr>
            <a:picLocks noChangeAspect="1"/>
          </p:cNvPicPr>
          <p:nvPr/>
        </p:nvPicPr>
        <p:blipFill>
          <a:blip r:embed="rId3"/>
          <a:stretch>
            <a:fillRect/>
          </a:stretch>
        </p:blipFill>
        <p:spPr>
          <a:xfrm>
            <a:off x="10697603" y="5445682"/>
            <a:ext cx="1220035" cy="1167353"/>
          </a:xfrm>
          <a:prstGeom prst="rect">
            <a:avLst/>
          </a:prstGeom>
        </p:spPr>
      </p:pic>
      <p:sp>
        <p:nvSpPr>
          <p:cNvPr id="6" name="TextBox 5">
            <a:extLst>
              <a:ext uri="{FF2B5EF4-FFF2-40B4-BE49-F238E27FC236}">
                <a16:creationId xmlns:a16="http://schemas.microsoft.com/office/drawing/2014/main" id="{1815B0AC-C7DF-19D3-7A80-B7121C7CD3CD}"/>
              </a:ext>
            </a:extLst>
          </p:cNvPr>
          <p:cNvSpPr txBox="1"/>
          <p:nvPr/>
        </p:nvSpPr>
        <p:spPr>
          <a:xfrm>
            <a:off x="6816932" y="3619649"/>
            <a:ext cx="4228581" cy="954107"/>
          </a:xfrm>
          <a:prstGeom prst="rect">
            <a:avLst/>
          </a:prstGeom>
          <a:noFill/>
        </p:spPr>
        <p:txBody>
          <a:bodyPr wrap="square" rtlCol="0">
            <a:spAutoFit/>
          </a:bodyPr>
          <a:lstStyle/>
          <a:p>
            <a:pPr algn="ctr"/>
            <a:r>
              <a:rPr lang="en-NZ" sz="3200" b="1" dirty="0">
                <a:solidFill>
                  <a:schemeClr val="accent5">
                    <a:lumMod val="60000"/>
                    <a:lumOff val="40000"/>
                  </a:schemeClr>
                </a:solidFill>
                <a:latin typeface="+mj-lt"/>
              </a:rPr>
              <a:t>Thank you!</a:t>
            </a:r>
          </a:p>
          <a:p>
            <a:pPr algn="ctr"/>
            <a:r>
              <a:rPr lang="en-NZ" sz="2400" dirty="0">
                <a:solidFill>
                  <a:schemeClr val="accent5">
                    <a:lumMod val="60000"/>
                    <a:lumOff val="40000"/>
                  </a:schemeClr>
                </a:solidFill>
                <a:latin typeface="+mj-lt"/>
              </a:rPr>
              <a:t>Questions and discussions</a:t>
            </a:r>
          </a:p>
        </p:txBody>
      </p:sp>
      <p:pic>
        <p:nvPicPr>
          <p:cNvPr id="8" name="Object 11">
            <a:extLst>
              <a:ext uri="{FF2B5EF4-FFF2-40B4-BE49-F238E27FC236}">
                <a16:creationId xmlns:a16="http://schemas.microsoft.com/office/drawing/2014/main" id="{3AF8DF39-4C52-C84F-AEDA-E0F3DC497141}"/>
              </a:ext>
            </a:extLst>
          </p:cNvPr>
          <p:cNvPicPr>
            <a:picLocks noChangeAspect="1"/>
          </p:cNvPicPr>
          <p:nvPr/>
        </p:nvPicPr>
        <p:blipFill>
          <a:blip r:embed="rId4"/>
          <a:srcRect/>
          <a:stretch/>
        </p:blipFill>
        <p:spPr>
          <a:xfrm>
            <a:off x="10971964" y="65772"/>
            <a:ext cx="1220035" cy="1830053"/>
          </a:xfrm>
          <a:prstGeom prst="rect">
            <a:avLst/>
          </a:prstGeom>
        </p:spPr>
      </p:pic>
      <p:pic>
        <p:nvPicPr>
          <p:cNvPr id="9" name="Picture 8">
            <a:extLst>
              <a:ext uri="{FF2B5EF4-FFF2-40B4-BE49-F238E27FC236}">
                <a16:creationId xmlns:a16="http://schemas.microsoft.com/office/drawing/2014/main" id="{FFB000FA-C4BF-BC46-9D16-F64A3B49A258}"/>
              </a:ext>
            </a:extLst>
          </p:cNvPr>
          <p:cNvPicPr>
            <a:picLocks noChangeAspect="1"/>
          </p:cNvPicPr>
          <p:nvPr/>
        </p:nvPicPr>
        <p:blipFill>
          <a:blip r:embed="rId5"/>
          <a:stretch>
            <a:fillRect/>
          </a:stretch>
        </p:blipFill>
        <p:spPr>
          <a:xfrm>
            <a:off x="9470959" y="65772"/>
            <a:ext cx="1574554" cy="2000292"/>
          </a:xfrm>
          <a:prstGeom prst="rect">
            <a:avLst/>
          </a:prstGeom>
        </p:spPr>
      </p:pic>
      <p:sp>
        <p:nvSpPr>
          <p:cNvPr id="10" name="TextBox 9">
            <a:extLst>
              <a:ext uri="{FF2B5EF4-FFF2-40B4-BE49-F238E27FC236}">
                <a16:creationId xmlns:a16="http://schemas.microsoft.com/office/drawing/2014/main" id="{45CA43B1-673C-879C-2BDB-E48F9D75465F}"/>
              </a:ext>
            </a:extLst>
          </p:cNvPr>
          <p:cNvSpPr txBox="1"/>
          <p:nvPr/>
        </p:nvSpPr>
        <p:spPr>
          <a:xfrm>
            <a:off x="8783872" y="5874371"/>
            <a:ext cx="2016942" cy="738664"/>
          </a:xfrm>
          <a:prstGeom prst="rect">
            <a:avLst/>
          </a:prstGeom>
          <a:noFill/>
        </p:spPr>
        <p:txBody>
          <a:bodyPr wrap="square" rtlCol="0">
            <a:spAutoFit/>
          </a:bodyPr>
          <a:lstStyle/>
          <a:p>
            <a:pPr algn="ctr"/>
            <a:r>
              <a:rPr lang="en-US" sz="1400" dirty="0">
                <a:solidFill>
                  <a:srgbClr val="F2F2F2"/>
                </a:solidFill>
                <a:effectLst/>
                <a:latin typeface="+mj-lt"/>
              </a:rPr>
              <a:t>For </a:t>
            </a:r>
            <a:r>
              <a:rPr lang="en-US" sz="1400" dirty="0">
                <a:solidFill>
                  <a:srgbClr val="F2F2F2"/>
                </a:solidFill>
                <a:latin typeface="+mj-lt"/>
              </a:rPr>
              <a:t>a whole heap of resources - </a:t>
            </a:r>
          </a:p>
          <a:p>
            <a:pPr algn="ctr"/>
            <a:r>
              <a:rPr lang="en-US" sz="1400" dirty="0">
                <a:solidFill>
                  <a:srgbClr val="F2F2F2"/>
                </a:solidFill>
                <a:effectLst/>
                <a:latin typeface="+mj-lt"/>
              </a:rPr>
              <a:t>Scan here:</a:t>
            </a:r>
            <a:endParaRPr lang="en-NZ" sz="1400" dirty="0">
              <a:solidFill>
                <a:schemeClr val="bg1">
                  <a:lumMod val="95000"/>
                </a:schemeClr>
              </a:solidFill>
              <a:latin typeface="+mj-lt"/>
            </a:endParaRPr>
          </a:p>
        </p:txBody>
      </p:sp>
      <p:grpSp>
        <p:nvGrpSpPr>
          <p:cNvPr id="11" name="Group 10">
            <a:extLst>
              <a:ext uri="{FF2B5EF4-FFF2-40B4-BE49-F238E27FC236}">
                <a16:creationId xmlns:a16="http://schemas.microsoft.com/office/drawing/2014/main" id="{BB52B504-D1AF-B343-4265-ADF066291D8F}"/>
              </a:ext>
            </a:extLst>
          </p:cNvPr>
          <p:cNvGrpSpPr/>
          <p:nvPr/>
        </p:nvGrpSpPr>
        <p:grpSpPr>
          <a:xfrm>
            <a:off x="10502933" y="2168995"/>
            <a:ext cx="1912301" cy="1450654"/>
            <a:chOff x="7325256" y="5664971"/>
            <a:chExt cx="2106556" cy="1450653"/>
          </a:xfrm>
        </p:grpSpPr>
        <p:sp>
          <p:nvSpPr>
            <p:cNvPr id="12" name="TextBox 11">
              <a:extLst>
                <a:ext uri="{FF2B5EF4-FFF2-40B4-BE49-F238E27FC236}">
                  <a16:creationId xmlns:a16="http://schemas.microsoft.com/office/drawing/2014/main" id="{238B6BBB-E999-129E-6B52-0755FA6905E9}"/>
                </a:ext>
              </a:extLst>
            </p:cNvPr>
            <p:cNvSpPr txBox="1"/>
            <p:nvPr/>
          </p:nvSpPr>
          <p:spPr>
            <a:xfrm>
              <a:off x="7587267" y="5664971"/>
              <a:ext cx="1844545" cy="1450653"/>
            </a:xfrm>
            <a:prstGeom prst="rect">
              <a:avLst/>
            </a:prstGeom>
            <a:noFill/>
          </p:spPr>
          <p:txBody>
            <a:bodyPr wrap="square" rtlCol="0">
              <a:spAutoFit/>
            </a:bodyPr>
            <a:lstStyle/>
            <a:p>
              <a:r>
                <a:rPr lang="en-US" sz="1200" kern="0" spc="28" dirty="0">
                  <a:solidFill>
                    <a:schemeClr val="bg1">
                      <a:lumMod val="95000"/>
                    </a:schemeClr>
                  </a:solidFill>
                  <a:latin typeface="+mj-lt"/>
                  <a:ea typeface="Roboto Slab" pitchFamily="34" charset="-122"/>
                  <a:cs typeface="Roboto Slab" pitchFamily="34" charset="-120"/>
                </a:rPr>
                <a:t>www.dealiq.co.nz</a:t>
              </a:r>
            </a:p>
            <a:p>
              <a:endParaRPr lang="en-US" sz="1200" kern="0" spc="28" dirty="0">
                <a:solidFill>
                  <a:schemeClr val="bg1">
                    <a:lumMod val="95000"/>
                  </a:schemeClr>
                </a:solidFill>
                <a:latin typeface="+mj-lt"/>
                <a:ea typeface="Roboto Slab" pitchFamily="34" charset="-122"/>
                <a:cs typeface="Roboto Slab" pitchFamily="34" charset="-120"/>
              </a:endParaRPr>
            </a:p>
            <a:p>
              <a:r>
                <a:rPr lang="en-US" sz="1200" kern="0" spc="28" dirty="0">
                  <a:solidFill>
                    <a:schemeClr val="bg1">
                      <a:lumMod val="95000"/>
                    </a:schemeClr>
                  </a:solidFill>
                  <a:latin typeface="+mj-lt"/>
                  <a:ea typeface="Roboto Slab" pitchFamily="34" charset="-122"/>
                  <a:cs typeface="Roboto Slab" pitchFamily="34" charset="-120"/>
                </a:rPr>
                <a:t>priya@dealiq.co.nz</a:t>
              </a:r>
            </a:p>
            <a:p>
              <a:pPr>
                <a:lnSpc>
                  <a:spcPct val="150000"/>
                </a:lnSpc>
              </a:pPr>
              <a:endParaRPr lang="en-US" sz="1200" dirty="0">
                <a:latin typeface="+mj-lt"/>
              </a:endParaRPr>
            </a:p>
            <a:p>
              <a:pPr>
                <a:lnSpc>
                  <a:spcPct val="150000"/>
                </a:lnSpc>
              </a:pPr>
              <a:endParaRPr lang="en-US" sz="1200" kern="0" spc="28" dirty="0">
                <a:solidFill>
                  <a:srgbClr val="FFFFFF">
                    <a:alpha val="80000"/>
                  </a:srgbClr>
                </a:solidFill>
                <a:latin typeface="+mj-lt"/>
                <a:ea typeface="Roboto Slab" pitchFamily="34" charset="-122"/>
                <a:cs typeface="Roboto Slab" pitchFamily="34" charset="-120"/>
              </a:endParaRPr>
            </a:p>
            <a:p>
              <a:pPr>
                <a:lnSpc>
                  <a:spcPct val="150000"/>
                </a:lnSpc>
              </a:pPr>
              <a:endParaRPr lang="en-NZ" sz="1200" dirty="0">
                <a:latin typeface="+mj-lt"/>
              </a:endParaRPr>
            </a:p>
          </p:txBody>
        </p:sp>
        <p:grpSp>
          <p:nvGrpSpPr>
            <p:cNvPr id="13" name="Group 12">
              <a:extLst>
                <a:ext uri="{FF2B5EF4-FFF2-40B4-BE49-F238E27FC236}">
                  <a16:creationId xmlns:a16="http://schemas.microsoft.com/office/drawing/2014/main" id="{A1F1C649-0ABB-AB01-075A-3B3D42E9DBA2}"/>
                </a:ext>
              </a:extLst>
            </p:cNvPr>
            <p:cNvGrpSpPr/>
            <p:nvPr/>
          </p:nvGrpSpPr>
          <p:grpSpPr>
            <a:xfrm>
              <a:off x="7325256" y="5669310"/>
              <a:ext cx="277128" cy="571326"/>
              <a:chOff x="7325256" y="5669310"/>
              <a:chExt cx="277128" cy="571326"/>
            </a:xfrm>
          </p:grpSpPr>
          <p:pic>
            <p:nvPicPr>
              <p:cNvPr id="16" name="Graphic 15" descr="Email with solid fill">
                <a:extLst>
                  <a:ext uri="{FF2B5EF4-FFF2-40B4-BE49-F238E27FC236}">
                    <a16:creationId xmlns:a16="http://schemas.microsoft.com/office/drawing/2014/main" id="{3B7BC6BA-4979-7743-1D47-A93506D868A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0800000" flipV="1">
                <a:off x="7349969" y="5988230"/>
                <a:ext cx="252406" cy="252406"/>
              </a:xfrm>
              <a:prstGeom prst="rect">
                <a:avLst/>
              </a:prstGeom>
            </p:spPr>
          </p:pic>
          <p:pic>
            <p:nvPicPr>
              <p:cNvPr id="17" name="Graphic 16" descr="Link with solid fill">
                <a:extLst>
                  <a:ext uri="{FF2B5EF4-FFF2-40B4-BE49-F238E27FC236}">
                    <a16:creationId xmlns:a16="http://schemas.microsoft.com/office/drawing/2014/main" id="{9BAF34FD-9AF6-43BE-9009-5405CA6D585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325256" y="5669310"/>
                <a:ext cx="277128" cy="277128"/>
              </a:xfrm>
              <a:prstGeom prst="rect">
                <a:avLst/>
              </a:prstGeom>
            </p:spPr>
          </p:pic>
        </p:grpSp>
      </p:grpSp>
    </p:spTree>
    <p:extLst>
      <p:ext uri="{BB962C8B-B14F-4D97-AF65-F5344CB8AC3E}">
        <p14:creationId xmlns:p14="http://schemas.microsoft.com/office/powerpoint/2010/main" val="9107508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A2F0AE-919B-DA73-4BE4-1C2658F4FD3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1E5183B-63F6-6CFD-9353-BBB6DBE6EFB4}"/>
              </a:ext>
            </a:extLst>
          </p:cNvPr>
          <p:cNvPicPr>
            <a:picLocks noChangeAspect="1"/>
          </p:cNvPicPr>
          <p:nvPr/>
        </p:nvPicPr>
        <p:blipFill>
          <a:blip r:embed="rId3"/>
          <a:stretch>
            <a:fillRect/>
          </a:stretch>
        </p:blipFill>
        <p:spPr>
          <a:xfrm>
            <a:off x="2667000" y="0"/>
            <a:ext cx="6858000" cy="6858000"/>
          </a:xfrm>
          <a:prstGeom prst="rect">
            <a:avLst/>
          </a:prstGeom>
        </p:spPr>
      </p:pic>
      <p:sp>
        <p:nvSpPr>
          <p:cNvPr id="2" name="Oval 1">
            <a:extLst>
              <a:ext uri="{FF2B5EF4-FFF2-40B4-BE49-F238E27FC236}">
                <a16:creationId xmlns:a16="http://schemas.microsoft.com/office/drawing/2014/main" id="{DCC6BF3F-708C-0825-DB24-B0609856DEE3}"/>
              </a:ext>
            </a:extLst>
          </p:cNvPr>
          <p:cNvSpPr/>
          <p:nvPr/>
        </p:nvSpPr>
        <p:spPr>
          <a:xfrm>
            <a:off x="476032" y="242570"/>
            <a:ext cx="611193" cy="595375"/>
          </a:xfrm>
          <a:prstGeom prst="ellipse">
            <a:avLst/>
          </a:prstGeom>
          <a:solidFill>
            <a:srgbClr val="CCFF66">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dirty="0"/>
          </a:p>
        </p:txBody>
      </p:sp>
      <p:cxnSp>
        <p:nvCxnSpPr>
          <p:cNvPr id="4" name="Straight Connector 3">
            <a:extLst>
              <a:ext uri="{FF2B5EF4-FFF2-40B4-BE49-F238E27FC236}">
                <a16:creationId xmlns:a16="http://schemas.microsoft.com/office/drawing/2014/main" id="{679DFE66-05F9-A951-6BB6-147B41321829}"/>
              </a:ext>
            </a:extLst>
          </p:cNvPr>
          <p:cNvCxnSpPr>
            <a:cxnSpLocks/>
          </p:cNvCxnSpPr>
          <p:nvPr/>
        </p:nvCxnSpPr>
        <p:spPr>
          <a:xfrm flipV="1">
            <a:off x="793986" y="837945"/>
            <a:ext cx="0" cy="6020055"/>
          </a:xfrm>
          <a:prstGeom prst="line">
            <a:avLst/>
          </a:prstGeom>
          <a:ln w="25400">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78233885"/>
      </p:ext>
    </p:extLst>
  </p:cSld>
  <p:clrMapOvr>
    <a:masterClrMapping/>
  </p:clrMapOvr>
  <mc:AlternateContent xmlns:mc="http://schemas.openxmlformats.org/markup-compatibility/2006" xmlns:p14="http://schemas.microsoft.com/office/powerpoint/2010/main">
    <mc:Choice Requires="p14">
      <p:transition spd="slow" p14:dur="275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78D57C44-FD83-EC56-A8A1-E4A3E1E867D1}"/>
              </a:ext>
            </a:extLst>
          </p:cNvPr>
          <p:cNvSpPr>
            <a:spLocks noGrp="1"/>
          </p:cNvSpPr>
          <p:nvPr>
            <p:ph type="pic" sz="quarter" idx="10"/>
          </p:nvPr>
        </p:nvSpPr>
        <p:spPr>
          <a:xfrm>
            <a:off x="-1" y="-111211"/>
            <a:ext cx="12072551" cy="6969211"/>
          </a:xfrm>
          <a:noFill/>
        </p:spPr>
        <p:txBody>
          <a:bodyPr/>
          <a:lstStyle/>
          <a:p>
            <a:endParaRPr lang="en-NZ"/>
          </a:p>
        </p:txBody>
      </p:sp>
      <p:pic>
        <p:nvPicPr>
          <p:cNvPr id="5" name="PART 3 Choice architecture (2)">
            <a:hlinkClick r:id="" action="ppaction://media"/>
            <a:extLst>
              <a:ext uri="{FF2B5EF4-FFF2-40B4-BE49-F238E27FC236}">
                <a16:creationId xmlns:a16="http://schemas.microsoft.com/office/drawing/2014/main" id="{62EDAAA1-DCB5-C065-93BC-A9F1D6B6E1E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76942" y="762000"/>
            <a:ext cx="8449733" cy="4752975"/>
          </a:xfrm>
          <a:prstGeom prst="rect">
            <a:avLst/>
          </a:prstGeom>
        </p:spPr>
      </p:pic>
      <p:sp>
        <p:nvSpPr>
          <p:cNvPr id="3" name="Oval 2">
            <a:extLst>
              <a:ext uri="{FF2B5EF4-FFF2-40B4-BE49-F238E27FC236}">
                <a16:creationId xmlns:a16="http://schemas.microsoft.com/office/drawing/2014/main" id="{ECC6D8D0-EF43-A833-9D43-B9339BFDD976}"/>
              </a:ext>
            </a:extLst>
          </p:cNvPr>
          <p:cNvSpPr/>
          <p:nvPr/>
        </p:nvSpPr>
        <p:spPr>
          <a:xfrm>
            <a:off x="476032" y="242570"/>
            <a:ext cx="611193" cy="595375"/>
          </a:xfrm>
          <a:prstGeom prst="ellipse">
            <a:avLst/>
          </a:prstGeom>
          <a:solidFill>
            <a:srgbClr val="CCFF66">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dirty="0"/>
          </a:p>
        </p:txBody>
      </p:sp>
      <p:cxnSp>
        <p:nvCxnSpPr>
          <p:cNvPr id="4" name="Straight Connector 3">
            <a:extLst>
              <a:ext uri="{FF2B5EF4-FFF2-40B4-BE49-F238E27FC236}">
                <a16:creationId xmlns:a16="http://schemas.microsoft.com/office/drawing/2014/main" id="{17EAE188-A0A7-4EF4-D212-EABC488AB5DE}"/>
              </a:ext>
            </a:extLst>
          </p:cNvPr>
          <p:cNvCxnSpPr>
            <a:cxnSpLocks/>
            <a:endCxn id="3" idx="4"/>
          </p:cNvCxnSpPr>
          <p:nvPr/>
        </p:nvCxnSpPr>
        <p:spPr>
          <a:xfrm flipV="1">
            <a:off x="781629" y="837945"/>
            <a:ext cx="0" cy="6020055"/>
          </a:xfrm>
          <a:prstGeom prst="line">
            <a:avLst/>
          </a:prstGeom>
          <a:ln w="25400">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BC8102F8-16AB-59B4-27A5-8D3A3FF84B20}"/>
              </a:ext>
            </a:extLst>
          </p:cNvPr>
          <p:cNvCxnSpPr>
            <a:cxnSpLocks/>
          </p:cNvCxnSpPr>
          <p:nvPr/>
        </p:nvCxnSpPr>
        <p:spPr>
          <a:xfrm flipH="1">
            <a:off x="1087225" y="540258"/>
            <a:ext cx="10985325" cy="0"/>
          </a:xfrm>
          <a:prstGeom prst="line">
            <a:avLst/>
          </a:prstGeom>
          <a:ln w="25400">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316478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0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a:extLst>
            <a:ext uri="{FF2B5EF4-FFF2-40B4-BE49-F238E27FC236}">
              <a16:creationId xmlns:a16="http://schemas.microsoft.com/office/drawing/2014/main" id="{90419639-BCAC-DD45-FD06-19A1BFBE8294}"/>
            </a:ext>
          </a:extLst>
        </p:cNvPr>
        <p:cNvGrpSpPr/>
        <p:nvPr/>
      </p:nvGrpSpPr>
      <p:grpSpPr>
        <a:xfrm>
          <a:off x="0" y="0"/>
          <a:ext cx="0" cy="0"/>
          <a:chOff x="0" y="0"/>
          <a:chExt cx="0" cy="0"/>
        </a:xfrm>
      </p:grpSpPr>
      <p:pic>
        <p:nvPicPr>
          <p:cNvPr id="16" name="Picture 15" descr="A brain with a light coming out of the brain&#10;&#10;AI-generated content may be incorrect.">
            <a:extLst>
              <a:ext uri="{FF2B5EF4-FFF2-40B4-BE49-F238E27FC236}">
                <a16:creationId xmlns:a16="http://schemas.microsoft.com/office/drawing/2014/main" id="{EA110C83-411F-8799-9713-01482430764C}"/>
              </a:ext>
            </a:extLst>
          </p:cNvPr>
          <p:cNvPicPr>
            <a:picLocks noChangeAspect="1"/>
          </p:cNvPicPr>
          <p:nvPr/>
        </p:nvPicPr>
        <p:blipFill>
          <a:blip r:embed="rId3"/>
          <a:stretch>
            <a:fillRect/>
          </a:stretch>
        </p:blipFill>
        <p:spPr>
          <a:xfrm>
            <a:off x="6654800" y="87761"/>
            <a:ext cx="11925795" cy="6690081"/>
          </a:xfrm>
          <a:prstGeom prst="rect">
            <a:avLst/>
          </a:prstGeom>
        </p:spPr>
      </p:pic>
      <p:pic>
        <p:nvPicPr>
          <p:cNvPr id="10" name="Picture 9">
            <a:extLst>
              <a:ext uri="{FF2B5EF4-FFF2-40B4-BE49-F238E27FC236}">
                <a16:creationId xmlns:a16="http://schemas.microsoft.com/office/drawing/2014/main" id="{AF2098CB-28DB-9130-6250-BB5AABB19F2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221" b="97951" l="9633" r="89679">
                        <a14:foregroundMark x1="39220" y1="9426" x2="64908" y2="9836"/>
                        <a14:foregroundMark x1="64908" y1="9836" x2="42431" y2="9426"/>
                        <a14:foregroundMark x1="15596" y1="46107" x2="16743" y2="50820"/>
                        <a14:foregroundMark x1="42431" y1="88730" x2="43119" y2="97951"/>
                      </a14:backgroundRemoval>
                    </a14:imgEffect>
                  </a14:imgLayer>
                </a14:imgProps>
              </a:ext>
            </a:extLst>
          </a:blip>
          <a:stretch>
            <a:fillRect/>
          </a:stretch>
        </p:blipFill>
        <p:spPr>
          <a:xfrm>
            <a:off x="3655887" y="3413658"/>
            <a:ext cx="2998913" cy="3356581"/>
          </a:xfrm>
          <a:prstGeom prst="rect">
            <a:avLst/>
          </a:prstGeom>
        </p:spPr>
      </p:pic>
      <p:sp>
        <p:nvSpPr>
          <p:cNvPr id="11" name="TextBox 10">
            <a:extLst>
              <a:ext uri="{FF2B5EF4-FFF2-40B4-BE49-F238E27FC236}">
                <a16:creationId xmlns:a16="http://schemas.microsoft.com/office/drawing/2014/main" id="{F66DBD43-ECE3-D12F-0408-FA4E8DA687A0}"/>
              </a:ext>
            </a:extLst>
          </p:cNvPr>
          <p:cNvSpPr txBox="1"/>
          <p:nvPr/>
        </p:nvSpPr>
        <p:spPr>
          <a:xfrm>
            <a:off x="4247554" y="3205775"/>
            <a:ext cx="2148114" cy="369332"/>
          </a:xfrm>
          <a:prstGeom prst="rect">
            <a:avLst/>
          </a:prstGeom>
          <a:noFill/>
        </p:spPr>
        <p:txBody>
          <a:bodyPr wrap="square" rtlCol="0">
            <a:spAutoFit/>
          </a:bodyPr>
          <a:lstStyle/>
          <a:p>
            <a:r>
              <a:rPr lang="en-NZ" b="1" dirty="0">
                <a:solidFill>
                  <a:srgbClr val="CCFF66"/>
                </a:solidFill>
              </a:rPr>
              <a:t>amygdala driven</a:t>
            </a:r>
          </a:p>
        </p:txBody>
      </p:sp>
      <p:cxnSp>
        <p:nvCxnSpPr>
          <p:cNvPr id="12" name="Straight Arrow Connector 11">
            <a:extLst>
              <a:ext uri="{FF2B5EF4-FFF2-40B4-BE49-F238E27FC236}">
                <a16:creationId xmlns:a16="http://schemas.microsoft.com/office/drawing/2014/main" id="{E3D39324-E130-AF97-B547-44FB72FDA591}"/>
              </a:ext>
            </a:extLst>
          </p:cNvPr>
          <p:cNvCxnSpPr>
            <a:cxnSpLocks/>
          </p:cNvCxnSpPr>
          <p:nvPr/>
        </p:nvCxnSpPr>
        <p:spPr>
          <a:xfrm flipH="1">
            <a:off x="5076371" y="3578908"/>
            <a:ext cx="490481" cy="1069448"/>
          </a:xfrm>
          <a:prstGeom prst="straightConnector1">
            <a:avLst/>
          </a:prstGeom>
          <a:ln w="28575">
            <a:solidFill>
              <a:srgbClr val="CCFF66"/>
            </a:solidFill>
            <a:tailEnd type="triangle"/>
          </a:ln>
        </p:spPr>
        <p:style>
          <a:lnRef idx="2">
            <a:schemeClr val="accent1"/>
          </a:lnRef>
          <a:fillRef idx="0">
            <a:schemeClr val="accent1"/>
          </a:fillRef>
          <a:effectRef idx="1">
            <a:schemeClr val="accent1"/>
          </a:effectRef>
          <a:fontRef idx="minor">
            <a:schemeClr val="tx1"/>
          </a:fontRef>
        </p:style>
      </p:cxnSp>
      <p:sp>
        <p:nvSpPr>
          <p:cNvPr id="13" name="Title 7">
            <a:extLst>
              <a:ext uri="{FF2B5EF4-FFF2-40B4-BE49-F238E27FC236}">
                <a16:creationId xmlns:a16="http://schemas.microsoft.com/office/drawing/2014/main" id="{5A2E7A2E-4393-9706-37B6-ACCBFB16C118}"/>
              </a:ext>
            </a:extLst>
          </p:cNvPr>
          <p:cNvSpPr txBox="1">
            <a:spLocks/>
          </p:cNvSpPr>
          <p:nvPr/>
        </p:nvSpPr>
        <p:spPr>
          <a:xfrm>
            <a:off x="-1629766" y="60570"/>
            <a:ext cx="7073504" cy="722270"/>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accent1"/>
                </a:solidFill>
                <a:latin typeface="Aptos" panose="020B0004020202020204" pitchFamily="34" charset="0"/>
                <a:ea typeface="+mj-ea"/>
                <a:cs typeface="+mj-cs"/>
              </a:defRPr>
            </a:lvl1pPr>
          </a:lstStyle>
          <a:p>
            <a:pPr algn="ctr"/>
            <a:r>
              <a:rPr lang="en-NZ" dirty="0">
                <a:solidFill>
                  <a:srgbClr val="CCFF66"/>
                </a:solidFill>
                <a:latin typeface="+mj-lt"/>
                <a:ea typeface="Roboto Mono Medium" panose="00000009000000000000" pitchFamily="49" charset="0"/>
              </a:rPr>
              <a:t>The Fast Brain</a:t>
            </a:r>
            <a:endParaRPr lang="en-BE" dirty="0">
              <a:solidFill>
                <a:srgbClr val="CCFF66"/>
              </a:solidFill>
              <a:latin typeface="+mj-lt"/>
              <a:ea typeface="Roboto Mono Medium" panose="00000009000000000000" pitchFamily="49" charset="0"/>
            </a:endParaRPr>
          </a:p>
        </p:txBody>
      </p:sp>
      <p:grpSp>
        <p:nvGrpSpPr>
          <p:cNvPr id="8" name="Group 7">
            <a:extLst>
              <a:ext uri="{FF2B5EF4-FFF2-40B4-BE49-F238E27FC236}">
                <a16:creationId xmlns:a16="http://schemas.microsoft.com/office/drawing/2014/main" id="{7F69156C-9E4A-FB25-F8DC-DB5F50F944C5}"/>
              </a:ext>
            </a:extLst>
          </p:cNvPr>
          <p:cNvGrpSpPr/>
          <p:nvPr/>
        </p:nvGrpSpPr>
        <p:grpSpPr>
          <a:xfrm>
            <a:off x="4503309" y="1326457"/>
            <a:ext cx="1304068" cy="1266308"/>
            <a:chOff x="4329826" y="73325"/>
            <a:chExt cx="1304068" cy="1266308"/>
          </a:xfrm>
        </p:grpSpPr>
        <p:sp>
          <p:nvSpPr>
            <p:cNvPr id="7" name="Rectangle 6">
              <a:extLst>
                <a:ext uri="{FF2B5EF4-FFF2-40B4-BE49-F238E27FC236}">
                  <a16:creationId xmlns:a16="http://schemas.microsoft.com/office/drawing/2014/main" id="{1BAE7D64-8CF6-C14D-75A6-D14C011396C5}"/>
                </a:ext>
              </a:extLst>
            </p:cNvPr>
            <p:cNvSpPr/>
            <p:nvPr/>
          </p:nvSpPr>
          <p:spPr>
            <a:xfrm>
              <a:off x="4329826" y="73325"/>
              <a:ext cx="1304068" cy="126630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 name="TextBox 5">
              <a:extLst>
                <a:ext uri="{FF2B5EF4-FFF2-40B4-BE49-F238E27FC236}">
                  <a16:creationId xmlns:a16="http://schemas.microsoft.com/office/drawing/2014/main" id="{A8B9491C-A4E5-29AA-525F-DB0CB5627737}"/>
                </a:ext>
              </a:extLst>
            </p:cNvPr>
            <p:cNvSpPr txBox="1"/>
            <p:nvPr/>
          </p:nvSpPr>
          <p:spPr>
            <a:xfrm>
              <a:off x="4329826" y="148377"/>
              <a:ext cx="1304068" cy="1107996"/>
            </a:xfrm>
            <a:prstGeom prst="rect">
              <a:avLst/>
            </a:prstGeom>
            <a:noFill/>
          </p:spPr>
          <p:txBody>
            <a:bodyPr wrap="square" rtlCol="0">
              <a:spAutoFit/>
            </a:bodyPr>
            <a:lstStyle/>
            <a:p>
              <a:pPr algn="ctr"/>
              <a:r>
                <a:rPr lang="en-NZ" sz="1600" dirty="0">
                  <a:solidFill>
                    <a:srgbClr val="CCFF66"/>
                  </a:solidFill>
                  <a:latin typeface="+mj-lt"/>
                </a:rPr>
                <a:t>operating</a:t>
              </a:r>
              <a:r>
                <a:rPr lang="en-NZ" sz="1600" b="1" dirty="0">
                  <a:solidFill>
                    <a:srgbClr val="CCFF66"/>
                  </a:solidFill>
                  <a:latin typeface="+mj-lt"/>
                </a:rPr>
                <a:t> </a:t>
              </a:r>
            </a:p>
            <a:p>
              <a:pPr algn="ctr"/>
              <a:r>
                <a:rPr lang="en-NZ" sz="3400" b="1" dirty="0">
                  <a:solidFill>
                    <a:srgbClr val="FF0000"/>
                  </a:solidFill>
                  <a:latin typeface="+mj-lt"/>
                </a:rPr>
                <a:t>95% </a:t>
              </a:r>
            </a:p>
            <a:p>
              <a:pPr algn="ctr"/>
              <a:r>
                <a:rPr lang="en-NZ" sz="1600" dirty="0">
                  <a:solidFill>
                    <a:schemeClr val="bg1">
                      <a:lumMod val="95000"/>
                    </a:schemeClr>
                  </a:solidFill>
                  <a:latin typeface="+mj-lt"/>
                </a:rPr>
                <a:t>of the time</a:t>
              </a:r>
            </a:p>
          </p:txBody>
        </p:sp>
      </p:grpSp>
      <p:sp>
        <p:nvSpPr>
          <p:cNvPr id="2" name="TextBox 1">
            <a:extLst>
              <a:ext uri="{FF2B5EF4-FFF2-40B4-BE49-F238E27FC236}">
                <a16:creationId xmlns:a16="http://schemas.microsoft.com/office/drawing/2014/main" id="{4E593E98-37F9-FAE4-42CC-5A81A027EB63}"/>
              </a:ext>
            </a:extLst>
          </p:cNvPr>
          <p:cNvSpPr txBox="1"/>
          <p:nvPr/>
        </p:nvSpPr>
        <p:spPr>
          <a:xfrm>
            <a:off x="213697" y="716598"/>
            <a:ext cx="3732394" cy="369332"/>
          </a:xfrm>
          <a:prstGeom prst="rect">
            <a:avLst/>
          </a:prstGeom>
          <a:noFill/>
        </p:spPr>
        <p:txBody>
          <a:bodyPr wrap="square" rtlCol="0">
            <a:spAutoFit/>
          </a:bodyPr>
          <a:lstStyle/>
          <a:p>
            <a:r>
              <a:rPr lang="en-US" altLang="en-US" b="1" dirty="0">
                <a:solidFill>
                  <a:srgbClr val="FF7168"/>
                </a:solidFill>
                <a:ea typeface="Roboto Mono Medium" panose="00000009000000000000" pitchFamily="49" charset="0"/>
              </a:rPr>
              <a:t>The Guy Running the Show</a:t>
            </a:r>
            <a:endParaRPr lang="en-NZ" dirty="0"/>
          </a:p>
        </p:txBody>
      </p:sp>
      <p:sp>
        <p:nvSpPr>
          <p:cNvPr id="4" name="TextBox 3">
            <a:extLst>
              <a:ext uri="{FF2B5EF4-FFF2-40B4-BE49-F238E27FC236}">
                <a16:creationId xmlns:a16="http://schemas.microsoft.com/office/drawing/2014/main" id="{6EE2CDD3-84C3-DAD0-0907-9F73AFD0E9EE}"/>
              </a:ext>
            </a:extLst>
          </p:cNvPr>
          <p:cNvSpPr txBox="1"/>
          <p:nvPr/>
        </p:nvSpPr>
        <p:spPr>
          <a:xfrm>
            <a:off x="907441" y="4476395"/>
            <a:ext cx="2372365" cy="1231106"/>
          </a:xfrm>
          <a:prstGeom prst="rect">
            <a:avLst/>
          </a:prstGeom>
          <a:noFill/>
        </p:spPr>
        <p:txBody>
          <a:bodyPr wrap="square">
            <a:spAutoFit/>
          </a:bodyPr>
          <a:lstStyle/>
          <a:p>
            <a:pPr algn="ctr"/>
            <a:r>
              <a:rPr lang="en-NZ" sz="1600" dirty="0">
                <a:solidFill>
                  <a:srgbClr val="CCFF66"/>
                </a:solidFill>
              </a:rPr>
              <a:t>processing </a:t>
            </a:r>
            <a:endParaRPr lang="en-NZ" sz="1600" b="1" dirty="0">
              <a:solidFill>
                <a:srgbClr val="FF0000"/>
              </a:solidFill>
              <a:latin typeface="+mj-lt"/>
            </a:endParaRPr>
          </a:p>
          <a:p>
            <a:pPr algn="ctr"/>
            <a:r>
              <a:rPr lang="en-NZ" sz="4000" b="1" dirty="0">
                <a:solidFill>
                  <a:srgbClr val="FF0000"/>
                </a:solidFill>
                <a:latin typeface="+mj-lt"/>
              </a:rPr>
              <a:t>11 Million </a:t>
            </a:r>
          </a:p>
          <a:p>
            <a:pPr algn="ctr"/>
            <a:r>
              <a:rPr lang="en-NZ" sz="1800" dirty="0">
                <a:solidFill>
                  <a:schemeClr val="bg1">
                    <a:lumMod val="95000"/>
                  </a:schemeClr>
                </a:solidFill>
                <a:latin typeface="+mj-lt"/>
              </a:rPr>
              <a:t>bits per second</a:t>
            </a:r>
          </a:p>
        </p:txBody>
      </p:sp>
      <p:sp>
        <p:nvSpPr>
          <p:cNvPr id="30" name="Rectangle 3">
            <a:extLst>
              <a:ext uri="{FF2B5EF4-FFF2-40B4-BE49-F238E27FC236}">
                <a16:creationId xmlns:a16="http://schemas.microsoft.com/office/drawing/2014/main" id="{66875702-87F1-B6C1-BCB7-959993121799}"/>
              </a:ext>
            </a:extLst>
          </p:cNvPr>
          <p:cNvSpPr>
            <a:spLocks noChangeArrowheads="1"/>
          </p:cNvSpPr>
          <p:nvPr/>
        </p:nvSpPr>
        <p:spPr bwMode="auto">
          <a:xfrm>
            <a:off x="639684" y="1543782"/>
            <a:ext cx="2897628" cy="2031325"/>
          </a:xfrm>
          <a:prstGeom prst="rect">
            <a:avLst/>
          </a:prstGeom>
          <a:noFill/>
          <a:ln>
            <a:noFill/>
          </a:ln>
          <a:effectLst>
            <a:outerShdw blurRad="50800" dist="38100" dir="2700000" algn="tl" rotWithShape="0">
              <a:prstClr val="black">
                <a:alpha val="40000"/>
              </a:prstClr>
            </a:outerShdw>
          </a:effectLst>
        </p:spPr>
        <p:txBody>
          <a:bodyPr vert="horz" wrap="square" lIns="91440" tIns="45720" rIns="91440" bIns="45720" numCol="1" anchor="ctr" anchorCtr="0" compatLnSpc="1">
            <a:prstTxWarp prst="textNoShape">
              <a:avLst/>
            </a:prstTxWarp>
            <a:spAutoFit/>
          </a:bodyPr>
          <a:lstStyle/>
          <a:p>
            <a:pPr marL="285750" indent="-285750" eaLnBrk="0" fontAlgn="base" hangingPunct="0">
              <a:spcBef>
                <a:spcPct val="0"/>
              </a:spcBef>
              <a:spcAft>
                <a:spcPct val="0"/>
              </a:spcAft>
              <a:buFont typeface="Arial" panose="020B0604020202020204" pitchFamily="34" charset="0"/>
              <a:buChar char="•"/>
            </a:pPr>
            <a:r>
              <a:rPr lang="en-US" altLang="en-US" dirty="0">
                <a:solidFill>
                  <a:schemeClr val="bg1">
                    <a:lumMod val="95000"/>
                  </a:schemeClr>
                </a:solidFill>
                <a:latin typeface="+mj-lt"/>
                <a:ea typeface="Roboto Mono Medium" panose="00000009000000000000" pitchFamily="49" charset="0"/>
              </a:rPr>
              <a:t>wired for survival</a:t>
            </a:r>
          </a:p>
          <a:p>
            <a:pPr marL="285750" indent="-285750" eaLnBrk="0" fontAlgn="base" hangingPunct="0">
              <a:spcBef>
                <a:spcPct val="0"/>
              </a:spcBef>
              <a:spcAft>
                <a:spcPct val="0"/>
              </a:spcAft>
              <a:buFont typeface="Arial" panose="020B0604020202020204" pitchFamily="34" charset="0"/>
              <a:buChar char="•"/>
            </a:pPr>
            <a:r>
              <a:rPr lang="en-US" altLang="en-US" dirty="0">
                <a:solidFill>
                  <a:schemeClr val="bg1">
                    <a:lumMod val="95000"/>
                  </a:schemeClr>
                </a:solidFill>
                <a:latin typeface="+mj-lt"/>
                <a:ea typeface="Roboto Mono Medium" panose="00000009000000000000" pitchFamily="49" charset="0"/>
              </a:rPr>
              <a:t>patterns &amp; shortcuts</a:t>
            </a:r>
          </a:p>
          <a:p>
            <a:pPr marL="285750" indent="-285750" eaLnBrk="0" fontAlgn="base" hangingPunct="0">
              <a:spcBef>
                <a:spcPct val="0"/>
              </a:spcBef>
              <a:spcAft>
                <a:spcPct val="0"/>
              </a:spcAft>
              <a:buFont typeface="Arial" panose="020B0604020202020204" pitchFamily="34" charset="0"/>
              <a:buChar char="•"/>
            </a:pPr>
            <a:r>
              <a:rPr lang="en-US" altLang="en-US" dirty="0">
                <a:solidFill>
                  <a:schemeClr val="bg1">
                    <a:lumMod val="95000"/>
                  </a:schemeClr>
                </a:solidFill>
                <a:latin typeface="+mj-lt"/>
                <a:ea typeface="Roboto Mono Medium" panose="00000009000000000000" pitchFamily="49" charset="0"/>
              </a:rPr>
              <a:t>snap judgements</a:t>
            </a:r>
          </a:p>
          <a:p>
            <a:pPr marL="285750" indent="-285750" eaLnBrk="0" fontAlgn="base" hangingPunct="0">
              <a:spcBef>
                <a:spcPct val="0"/>
              </a:spcBef>
              <a:spcAft>
                <a:spcPct val="0"/>
              </a:spcAft>
              <a:buFont typeface="Arial" panose="020B0604020202020204" pitchFamily="34" charset="0"/>
              <a:buChar char="•"/>
            </a:pPr>
            <a:r>
              <a:rPr lang="en-US" altLang="en-US" dirty="0">
                <a:solidFill>
                  <a:schemeClr val="bg1">
                    <a:lumMod val="95000"/>
                  </a:schemeClr>
                </a:solidFill>
                <a:latin typeface="+mj-lt"/>
                <a:ea typeface="Roboto Mono Medium" panose="00000009000000000000" pitchFamily="49" charset="0"/>
              </a:rPr>
              <a:t>speed over accuracy</a:t>
            </a:r>
          </a:p>
          <a:p>
            <a:pPr marL="285750" indent="-285750" eaLnBrk="0" fontAlgn="base" hangingPunct="0">
              <a:spcBef>
                <a:spcPct val="0"/>
              </a:spcBef>
              <a:spcAft>
                <a:spcPct val="0"/>
              </a:spcAft>
              <a:buFont typeface="Arial" panose="020B0604020202020204" pitchFamily="34" charset="0"/>
              <a:buChar char="•"/>
            </a:pPr>
            <a:r>
              <a:rPr lang="en-US" altLang="en-US" dirty="0">
                <a:solidFill>
                  <a:schemeClr val="bg1">
                    <a:lumMod val="95000"/>
                  </a:schemeClr>
                </a:solidFill>
                <a:latin typeface="+mj-lt"/>
                <a:ea typeface="Roboto Mono Medium" panose="00000009000000000000" pitchFamily="49" charset="0"/>
              </a:rPr>
              <a:t>emotional</a:t>
            </a:r>
          </a:p>
          <a:p>
            <a:pPr marL="285750" indent="-285750" eaLnBrk="0" fontAlgn="base" hangingPunct="0">
              <a:spcBef>
                <a:spcPct val="0"/>
              </a:spcBef>
              <a:spcAft>
                <a:spcPct val="0"/>
              </a:spcAft>
              <a:buFont typeface="Arial" panose="020B0604020202020204" pitchFamily="34" charset="0"/>
              <a:buChar char="•"/>
            </a:pPr>
            <a:r>
              <a:rPr lang="en-US" altLang="en-US" dirty="0">
                <a:solidFill>
                  <a:schemeClr val="bg1">
                    <a:lumMod val="95000"/>
                  </a:schemeClr>
                </a:solidFill>
                <a:latin typeface="+mj-lt"/>
                <a:ea typeface="Roboto Mono Medium" panose="00000009000000000000" pitchFamily="49" charset="0"/>
              </a:rPr>
              <a:t>instinctive</a:t>
            </a:r>
          </a:p>
          <a:p>
            <a:pPr marL="285750" indent="-285750" eaLnBrk="0" fontAlgn="base" hangingPunct="0">
              <a:spcBef>
                <a:spcPct val="0"/>
              </a:spcBef>
              <a:spcAft>
                <a:spcPct val="0"/>
              </a:spcAft>
              <a:buFont typeface="Arial" panose="020B0604020202020204" pitchFamily="34" charset="0"/>
              <a:buChar char="•"/>
            </a:pPr>
            <a:r>
              <a:rPr lang="en-US" altLang="en-US" dirty="0">
                <a:solidFill>
                  <a:schemeClr val="bg1">
                    <a:lumMod val="95000"/>
                  </a:schemeClr>
                </a:solidFill>
                <a:latin typeface="+mj-lt"/>
                <a:ea typeface="Roboto Mono Medium" panose="00000009000000000000" pitchFamily="49" charset="0"/>
              </a:rPr>
              <a:t>always on</a:t>
            </a:r>
          </a:p>
        </p:txBody>
      </p:sp>
    </p:spTree>
    <p:extLst>
      <p:ext uri="{BB962C8B-B14F-4D97-AF65-F5344CB8AC3E}">
        <p14:creationId xmlns:p14="http://schemas.microsoft.com/office/powerpoint/2010/main" val="39595723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100"/>
                                  </p:iterate>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1000" fill="hold"/>
                                        <p:tgtEl>
                                          <p:spTgt spid="4"/>
                                        </p:tgtEl>
                                        <p:attrNameLst>
                                          <p:attrName>ppt_x</p:attrName>
                                        </p:attrNameLst>
                                      </p:cBhvr>
                                      <p:tavLst>
                                        <p:tav tm="0">
                                          <p:val>
                                            <p:strVal val="#ppt_x"/>
                                          </p:val>
                                        </p:tav>
                                        <p:tav tm="100000">
                                          <p:val>
                                            <p:strVal val="#ppt_x"/>
                                          </p:val>
                                        </p:tav>
                                      </p:tavLst>
                                    </p:anim>
                                    <p:anim calcmode="lin" valueType="num">
                                      <p:cBhvr additive="base">
                                        <p:cTn id="1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iterate type="wd">
                                    <p:tmPct val="8000"/>
                                  </p:iterate>
                                  <p:childTnLst>
                                    <p:set>
                                      <p:cBhvr>
                                        <p:cTn id="22" dur="1" fill="hold">
                                          <p:stCondLst>
                                            <p:cond delay="0"/>
                                          </p:stCondLst>
                                        </p:cTn>
                                        <p:tgtEl>
                                          <p:spTgt spid="30"/>
                                        </p:tgtEl>
                                        <p:attrNameLst>
                                          <p:attrName>style.visibility</p:attrName>
                                        </p:attrNameLst>
                                      </p:cBhvr>
                                      <p:to>
                                        <p:strVal val="visible"/>
                                      </p:to>
                                    </p:set>
                                    <p:animEffect transition="in" filter="fade">
                                      <p:cBhvr>
                                        <p:cTn id="23" dur="2000"/>
                                        <p:tgtEl>
                                          <p:spTgt spid="30"/>
                                        </p:tgtEl>
                                      </p:cBhvr>
                                    </p:animEffect>
                                    <p:anim calcmode="lin" valueType="num">
                                      <p:cBhvr>
                                        <p:cTn id="24" dur="2000" fill="hold"/>
                                        <p:tgtEl>
                                          <p:spTgt spid="30"/>
                                        </p:tgtEl>
                                        <p:attrNameLst>
                                          <p:attrName>ppt_x</p:attrName>
                                        </p:attrNameLst>
                                      </p:cBhvr>
                                      <p:tavLst>
                                        <p:tav tm="0">
                                          <p:val>
                                            <p:strVal val="#ppt_x"/>
                                          </p:val>
                                        </p:tav>
                                        <p:tav tm="100000">
                                          <p:val>
                                            <p:strVal val="#ppt_x"/>
                                          </p:val>
                                        </p:tav>
                                      </p:tavLst>
                                    </p:anim>
                                    <p:anim calcmode="lin" valueType="num">
                                      <p:cBhvr>
                                        <p:cTn id="25" dur="2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3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a:extLst>
            <a:ext uri="{FF2B5EF4-FFF2-40B4-BE49-F238E27FC236}">
              <a16:creationId xmlns:a16="http://schemas.microsoft.com/office/drawing/2014/main" id="{3FDA7EC4-C593-DD98-8058-6F6FE555CF59}"/>
            </a:ext>
          </a:extLst>
        </p:cNvPr>
        <p:cNvGrpSpPr/>
        <p:nvPr/>
      </p:nvGrpSpPr>
      <p:grpSpPr>
        <a:xfrm>
          <a:off x="0" y="0"/>
          <a:ext cx="0" cy="0"/>
          <a:chOff x="0" y="0"/>
          <a:chExt cx="0" cy="0"/>
        </a:xfrm>
      </p:grpSpPr>
      <p:sp>
        <p:nvSpPr>
          <p:cNvPr id="6" name="Title 7">
            <a:extLst>
              <a:ext uri="{FF2B5EF4-FFF2-40B4-BE49-F238E27FC236}">
                <a16:creationId xmlns:a16="http://schemas.microsoft.com/office/drawing/2014/main" id="{1C80A364-4704-5D43-14E9-D92EDB30569F}"/>
              </a:ext>
            </a:extLst>
          </p:cNvPr>
          <p:cNvSpPr txBox="1">
            <a:spLocks/>
          </p:cNvSpPr>
          <p:nvPr/>
        </p:nvSpPr>
        <p:spPr>
          <a:xfrm>
            <a:off x="8074995" y="106792"/>
            <a:ext cx="3732394" cy="641035"/>
          </a:xfrm>
          <a:prstGeom prst="rect">
            <a:avLst/>
          </a:prstGeom>
        </p:spPr>
        <p:txBody>
          <a:bodyPr>
            <a:noAutofit/>
          </a:bodyPr>
          <a:lstStyle>
            <a:defPPr>
              <a:defRPr lang="en-BE"/>
            </a:defPPr>
            <a:lvl1pPr algn="ctr">
              <a:lnSpc>
                <a:spcPct val="90000"/>
              </a:lnSpc>
              <a:spcBef>
                <a:spcPct val="0"/>
              </a:spcBef>
              <a:buNone/>
              <a:defRPr sz="4400" b="1" i="0">
                <a:solidFill>
                  <a:srgbClr val="CCFF66"/>
                </a:solidFill>
                <a:latin typeface="+mj-lt"/>
                <a:ea typeface="Roboto Mono Medium" panose="00000009000000000000" pitchFamily="49" charset="0"/>
                <a:cs typeface="+mj-cs"/>
              </a:defRPr>
            </a:lvl1pPr>
          </a:lstStyle>
          <a:p>
            <a:r>
              <a:rPr lang="en-NZ" dirty="0"/>
              <a:t>The Slow Brain</a:t>
            </a:r>
            <a:endParaRPr lang="en-BE" dirty="0"/>
          </a:p>
        </p:txBody>
      </p:sp>
      <p:pic>
        <p:nvPicPr>
          <p:cNvPr id="5" name="Picture 4" descr="A brain with a light coming out of the brain&#10;&#10;AI-generated content may be incorrect.">
            <a:extLst>
              <a:ext uri="{FF2B5EF4-FFF2-40B4-BE49-F238E27FC236}">
                <a16:creationId xmlns:a16="http://schemas.microsoft.com/office/drawing/2014/main" id="{1FB74BAE-176A-4342-C18D-9E71FDAF0D28}"/>
              </a:ext>
            </a:extLst>
          </p:cNvPr>
          <p:cNvPicPr>
            <a:picLocks noChangeAspect="1"/>
          </p:cNvPicPr>
          <p:nvPr/>
        </p:nvPicPr>
        <p:blipFill>
          <a:blip r:embed="rId3"/>
          <a:stretch>
            <a:fillRect/>
          </a:stretch>
        </p:blipFill>
        <p:spPr>
          <a:xfrm>
            <a:off x="-4909308" y="617240"/>
            <a:ext cx="10024533" cy="5623519"/>
          </a:xfrm>
          <a:prstGeom prst="rect">
            <a:avLst/>
          </a:prstGeom>
        </p:spPr>
      </p:pic>
      <p:pic>
        <p:nvPicPr>
          <p:cNvPr id="11" name="Picture 10">
            <a:extLst>
              <a:ext uri="{FF2B5EF4-FFF2-40B4-BE49-F238E27FC236}">
                <a16:creationId xmlns:a16="http://schemas.microsoft.com/office/drawing/2014/main" id="{975C7408-9CDC-E670-9DAF-6AFD0EA4AC47}"/>
              </a:ext>
            </a:extLst>
          </p:cNvPr>
          <p:cNvPicPr>
            <a:picLocks noChangeAspect="1"/>
          </p:cNvPicPr>
          <p:nvPr/>
        </p:nvPicPr>
        <p:blipFill>
          <a:blip r:embed="rId4"/>
          <a:stretch>
            <a:fillRect/>
          </a:stretch>
        </p:blipFill>
        <p:spPr>
          <a:xfrm>
            <a:off x="4310683" y="3536112"/>
            <a:ext cx="2919766" cy="3348000"/>
          </a:xfrm>
          <a:prstGeom prst="rect">
            <a:avLst/>
          </a:prstGeom>
        </p:spPr>
      </p:pic>
      <p:sp>
        <p:nvSpPr>
          <p:cNvPr id="4" name="TextBox 3">
            <a:extLst>
              <a:ext uri="{FF2B5EF4-FFF2-40B4-BE49-F238E27FC236}">
                <a16:creationId xmlns:a16="http://schemas.microsoft.com/office/drawing/2014/main" id="{D06CB289-6C29-EF1E-8B59-3FC2A4356F83}"/>
              </a:ext>
            </a:extLst>
          </p:cNvPr>
          <p:cNvSpPr txBox="1"/>
          <p:nvPr/>
        </p:nvSpPr>
        <p:spPr>
          <a:xfrm>
            <a:off x="7230449" y="3829602"/>
            <a:ext cx="3371418" cy="369332"/>
          </a:xfrm>
          <a:prstGeom prst="rect">
            <a:avLst/>
          </a:prstGeom>
          <a:noFill/>
        </p:spPr>
        <p:txBody>
          <a:bodyPr wrap="square" rtlCol="0">
            <a:spAutoFit/>
          </a:bodyPr>
          <a:lstStyle>
            <a:defPPr>
              <a:defRPr lang="en-BE"/>
            </a:defPPr>
            <a:lvl1pPr>
              <a:defRPr b="1">
                <a:solidFill>
                  <a:srgbClr val="CCFF66"/>
                </a:solidFill>
              </a:defRPr>
            </a:lvl1pPr>
          </a:lstStyle>
          <a:p>
            <a:r>
              <a:rPr lang="en-NZ" dirty="0"/>
              <a:t>prefrontal cortex</a:t>
            </a:r>
          </a:p>
        </p:txBody>
      </p:sp>
      <p:cxnSp>
        <p:nvCxnSpPr>
          <p:cNvPr id="7" name="Straight Arrow Connector 6">
            <a:extLst>
              <a:ext uri="{FF2B5EF4-FFF2-40B4-BE49-F238E27FC236}">
                <a16:creationId xmlns:a16="http://schemas.microsoft.com/office/drawing/2014/main" id="{6235B72D-FD50-2547-D8F5-954E70799308}"/>
              </a:ext>
            </a:extLst>
          </p:cNvPr>
          <p:cNvCxnSpPr>
            <a:cxnSpLocks/>
          </p:cNvCxnSpPr>
          <p:nvPr/>
        </p:nvCxnSpPr>
        <p:spPr>
          <a:xfrm flipH="1">
            <a:off x="5524988" y="3847419"/>
            <a:ext cx="1806632" cy="751942"/>
          </a:xfrm>
          <a:prstGeom prst="straightConnector1">
            <a:avLst/>
          </a:prstGeom>
          <a:ln w="28575">
            <a:solidFill>
              <a:srgbClr val="CCFF66"/>
            </a:solidFill>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2AF34AA5-D0C9-3A42-735E-B38E35AEFE62}"/>
              </a:ext>
            </a:extLst>
          </p:cNvPr>
          <p:cNvSpPr txBox="1"/>
          <p:nvPr/>
        </p:nvSpPr>
        <p:spPr>
          <a:xfrm>
            <a:off x="7889644" y="4894889"/>
            <a:ext cx="3302534" cy="1231106"/>
          </a:xfrm>
          <a:prstGeom prst="rect">
            <a:avLst/>
          </a:prstGeom>
          <a:noFill/>
        </p:spPr>
        <p:txBody>
          <a:bodyPr wrap="square" rtlCol="0">
            <a:spAutoFit/>
          </a:bodyPr>
          <a:lstStyle/>
          <a:p>
            <a:pPr algn="ctr"/>
            <a:r>
              <a:rPr lang="en-NZ" sz="1600" dirty="0">
                <a:solidFill>
                  <a:srgbClr val="CCFF66"/>
                </a:solidFill>
              </a:rPr>
              <a:t>processing only </a:t>
            </a:r>
          </a:p>
          <a:p>
            <a:pPr algn="ctr"/>
            <a:r>
              <a:rPr lang="en-NZ" sz="4000" b="1" dirty="0">
                <a:solidFill>
                  <a:srgbClr val="FF0000"/>
                </a:solidFill>
                <a:latin typeface="+mj-lt"/>
              </a:rPr>
              <a:t>50 </a:t>
            </a:r>
          </a:p>
          <a:p>
            <a:pPr algn="ctr"/>
            <a:r>
              <a:rPr lang="en-NZ" dirty="0">
                <a:solidFill>
                  <a:schemeClr val="bg1">
                    <a:lumMod val="95000"/>
                  </a:schemeClr>
                </a:solidFill>
                <a:latin typeface="+mj-lt"/>
              </a:rPr>
              <a:t>bits per second</a:t>
            </a:r>
          </a:p>
        </p:txBody>
      </p:sp>
      <p:sp>
        <p:nvSpPr>
          <p:cNvPr id="15" name="Rectangle 3">
            <a:extLst>
              <a:ext uri="{FF2B5EF4-FFF2-40B4-BE49-F238E27FC236}">
                <a16:creationId xmlns:a16="http://schemas.microsoft.com/office/drawing/2014/main" id="{1A81EDCF-173C-1B02-05DA-5C74D9DAB799}"/>
              </a:ext>
            </a:extLst>
          </p:cNvPr>
          <p:cNvSpPr>
            <a:spLocks noChangeArrowheads="1"/>
          </p:cNvSpPr>
          <p:nvPr/>
        </p:nvSpPr>
        <p:spPr bwMode="auto">
          <a:xfrm>
            <a:off x="8425193" y="1729953"/>
            <a:ext cx="4648345" cy="2031325"/>
          </a:xfrm>
          <a:prstGeom prst="rect">
            <a:avLst/>
          </a:prstGeom>
          <a:noFill/>
          <a:ln>
            <a:noFill/>
          </a:ln>
          <a:effec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dirty="0">
                <a:solidFill>
                  <a:schemeClr val="bg1">
                    <a:lumMod val="95000"/>
                  </a:schemeClr>
                </a:solidFill>
                <a:latin typeface="+mj-lt"/>
                <a:ea typeface="Roboto Mono Medium" panose="00000009000000000000" pitchFamily="49" charset="0"/>
              </a:rPr>
              <a:t>deliberate</a:t>
            </a:r>
          </a:p>
          <a:p>
            <a:pPr marL="0" marR="0" lvl="0" indent="0" defTabSz="914400" rtl="0" eaLnBrk="0" fontAlgn="base" latinLnBrk="0" hangingPunct="0">
              <a:spcBef>
                <a:spcPct val="0"/>
              </a:spcBef>
              <a:spcAft>
                <a:spcPct val="0"/>
              </a:spcAft>
              <a:buClrTx/>
              <a:buSzTx/>
              <a:tabLst/>
            </a:pPr>
            <a:r>
              <a:rPr lang="en-US" altLang="en-US" dirty="0">
                <a:solidFill>
                  <a:schemeClr val="bg1">
                    <a:lumMod val="95000"/>
                  </a:schemeClr>
                </a:solidFill>
                <a:latin typeface="+mj-lt"/>
                <a:ea typeface="Roboto Mono Medium" panose="00000009000000000000" pitchFamily="49" charset="0"/>
              </a:rPr>
              <a:t>logical</a:t>
            </a:r>
          </a:p>
          <a:p>
            <a:pPr marL="0" marR="0" lvl="0" indent="0" defTabSz="914400" rtl="0" eaLnBrk="0" fontAlgn="base" latinLnBrk="0" hangingPunct="0">
              <a:spcBef>
                <a:spcPct val="0"/>
              </a:spcBef>
              <a:spcAft>
                <a:spcPct val="0"/>
              </a:spcAft>
              <a:buClrTx/>
              <a:buSzTx/>
              <a:tabLst/>
            </a:pPr>
            <a:r>
              <a:rPr lang="en-US" altLang="en-US" dirty="0">
                <a:solidFill>
                  <a:schemeClr val="bg1">
                    <a:lumMod val="95000"/>
                  </a:schemeClr>
                </a:solidFill>
                <a:latin typeface="+mj-lt"/>
                <a:ea typeface="Roboto Mono Medium" panose="00000009000000000000" pitchFamily="49" charset="0"/>
              </a:rPr>
              <a:t>process driven</a:t>
            </a:r>
          </a:p>
          <a:p>
            <a:pPr eaLnBrk="0" fontAlgn="base" hangingPunct="0">
              <a:spcBef>
                <a:spcPct val="0"/>
              </a:spcBef>
              <a:spcAft>
                <a:spcPct val="0"/>
              </a:spcAft>
            </a:pPr>
            <a:r>
              <a:rPr lang="en-US" altLang="en-US" dirty="0">
                <a:solidFill>
                  <a:schemeClr val="bg1">
                    <a:lumMod val="95000"/>
                  </a:schemeClr>
                </a:solidFill>
                <a:latin typeface="+mj-lt"/>
                <a:ea typeface="Roboto Mono Medium" panose="00000009000000000000" pitchFamily="49" charset="0"/>
              </a:rPr>
              <a:t>energy-sapping</a:t>
            </a:r>
          </a:p>
          <a:p>
            <a:pPr eaLnBrk="0" fontAlgn="base" hangingPunct="0">
              <a:spcBef>
                <a:spcPct val="0"/>
              </a:spcBef>
              <a:spcAft>
                <a:spcPct val="0"/>
              </a:spcAft>
            </a:pPr>
            <a:r>
              <a:rPr lang="en-US" altLang="en-US" dirty="0">
                <a:solidFill>
                  <a:schemeClr val="bg1">
                    <a:lumMod val="95000"/>
                  </a:schemeClr>
                </a:solidFill>
                <a:latin typeface="+mj-lt"/>
                <a:ea typeface="Roboto Mono Medium" panose="00000009000000000000" pitchFamily="49" charset="0"/>
              </a:rPr>
              <a:t>planning &amp; reasoning</a:t>
            </a:r>
          </a:p>
          <a:p>
            <a:pPr eaLnBrk="0" fontAlgn="base" hangingPunct="0">
              <a:spcBef>
                <a:spcPct val="0"/>
              </a:spcBef>
              <a:spcAft>
                <a:spcPct val="0"/>
              </a:spcAft>
            </a:pPr>
            <a:r>
              <a:rPr lang="en-US" altLang="en-US" dirty="0">
                <a:solidFill>
                  <a:schemeClr val="bg1">
                    <a:lumMod val="95000"/>
                  </a:schemeClr>
                </a:solidFill>
                <a:latin typeface="+mj-lt"/>
                <a:ea typeface="Roboto Mono Medium" panose="00000009000000000000" pitchFamily="49" charset="0"/>
              </a:rPr>
              <a:t>prefers accuracy to speed</a:t>
            </a:r>
          </a:p>
          <a:p>
            <a:pPr marL="0" marR="0" lvl="0" indent="0" defTabSz="914400" rtl="0" eaLnBrk="0" fontAlgn="base" latinLnBrk="0" hangingPunct="0">
              <a:spcBef>
                <a:spcPct val="0"/>
              </a:spcBef>
              <a:spcAft>
                <a:spcPct val="0"/>
              </a:spcAft>
              <a:buClrTx/>
              <a:buSzTx/>
              <a:tabLst/>
            </a:pPr>
            <a:endParaRPr lang="en-US" altLang="en-US" b="1" dirty="0">
              <a:solidFill>
                <a:srgbClr val="FF7168"/>
              </a:solidFill>
              <a:latin typeface="+mj-lt"/>
              <a:ea typeface="Roboto Mono Medium" panose="00000009000000000000" pitchFamily="49" charset="0"/>
            </a:endParaRPr>
          </a:p>
        </p:txBody>
      </p:sp>
      <p:sp>
        <p:nvSpPr>
          <p:cNvPr id="16" name="TextBox 15">
            <a:extLst>
              <a:ext uri="{FF2B5EF4-FFF2-40B4-BE49-F238E27FC236}">
                <a16:creationId xmlns:a16="http://schemas.microsoft.com/office/drawing/2014/main" id="{264BBAB3-D23F-CF4A-2990-006C57AD7B6F}"/>
              </a:ext>
            </a:extLst>
          </p:cNvPr>
          <p:cNvSpPr txBox="1"/>
          <p:nvPr/>
        </p:nvSpPr>
        <p:spPr>
          <a:xfrm>
            <a:off x="8425193" y="732005"/>
            <a:ext cx="3732394" cy="369332"/>
          </a:xfrm>
          <a:prstGeom prst="rect">
            <a:avLst/>
          </a:prstGeom>
          <a:noFill/>
        </p:spPr>
        <p:txBody>
          <a:bodyPr wrap="square" rtlCol="0">
            <a:spAutoFit/>
          </a:bodyPr>
          <a:lstStyle/>
          <a:p>
            <a:r>
              <a:rPr lang="en-US" altLang="en-US" b="1" dirty="0">
                <a:solidFill>
                  <a:srgbClr val="FF7168"/>
                </a:solidFill>
                <a:ea typeface="Roboto Mono Medium" panose="00000009000000000000" pitchFamily="49" charset="0"/>
              </a:rPr>
              <a:t>The “Occasional Guest Star”</a:t>
            </a:r>
            <a:endParaRPr lang="en-NZ" dirty="0"/>
          </a:p>
        </p:txBody>
      </p:sp>
      <p:grpSp>
        <p:nvGrpSpPr>
          <p:cNvPr id="2" name="Group 1">
            <a:extLst>
              <a:ext uri="{FF2B5EF4-FFF2-40B4-BE49-F238E27FC236}">
                <a16:creationId xmlns:a16="http://schemas.microsoft.com/office/drawing/2014/main" id="{FB2649B0-466C-223D-0EFD-15EAF55113C4}"/>
              </a:ext>
            </a:extLst>
          </p:cNvPr>
          <p:cNvGrpSpPr/>
          <p:nvPr/>
        </p:nvGrpSpPr>
        <p:grpSpPr>
          <a:xfrm>
            <a:off x="6027552" y="717810"/>
            <a:ext cx="1304068" cy="1266308"/>
            <a:chOff x="4329826" y="73325"/>
            <a:chExt cx="1304068" cy="1266308"/>
          </a:xfrm>
        </p:grpSpPr>
        <p:sp>
          <p:nvSpPr>
            <p:cNvPr id="3" name="Rectangle 2">
              <a:extLst>
                <a:ext uri="{FF2B5EF4-FFF2-40B4-BE49-F238E27FC236}">
                  <a16:creationId xmlns:a16="http://schemas.microsoft.com/office/drawing/2014/main" id="{B125065E-6FC5-39D3-02D4-7A5E93CAA32B}"/>
                </a:ext>
              </a:extLst>
            </p:cNvPr>
            <p:cNvSpPr/>
            <p:nvPr/>
          </p:nvSpPr>
          <p:spPr>
            <a:xfrm>
              <a:off x="4329826" y="73325"/>
              <a:ext cx="1304068" cy="126630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 name="TextBox 7">
              <a:extLst>
                <a:ext uri="{FF2B5EF4-FFF2-40B4-BE49-F238E27FC236}">
                  <a16:creationId xmlns:a16="http://schemas.microsoft.com/office/drawing/2014/main" id="{4F888737-8AE5-F080-0070-1170D7541EAE}"/>
                </a:ext>
              </a:extLst>
            </p:cNvPr>
            <p:cNvSpPr txBox="1"/>
            <p:nvPr/>
          </p:nvSpPr>
          <p:spPr>
            <a:xfrm>
              <a:off x="4329826" y="148377"/>
              <a:ext cx="1304068" cy="1107996"/>
            </a:xfrm>
            <a:prstGeom prst="rect">
              <a:avLst/>
            </a:prstGeom>
            <a:noFill/>
          </p:spPr>
          <p:txBody>
            <a:bodyPr wrap="square" rtlCol="0">
              <a:spAutoFit/>
            </a:bodyPr>
            <a:lstStyle/>
            <a:p>
              <a:pPr algn="ctr"/>
              <a:r>
                <a:rPr lang="en-NZ" sz="1600" dirty="0">
                  <a:solidFill>
                    <a:srgbClr val="CCFF66"/>
                  </a:solidFill>
                  <a:latin typeface="+mj-lt"/>
                </a:rPr>
                <a:t>operating</a:t>
              </a:r>
              <a:r>
                <a:rPr lang="en-NZ" sz="1600" b="1" dirty="0">
                  <a:solidFill>
                    <a:srgbClr val="CCFF66"/>
                  </a:solidFill>
                  <a:latin typeface="+mj-lt"/>
                </a:rPr>
                <a:t> </a:t>
              </a:r>
            </a:p>
            <a:p>
              <a:pPr algn="ctr"/>
              <a:r>
                <a:rPr lang="en-NZ" sz="3400" b="1" dirty="0">
                  <a:solidFill>
                    <a:srgbClr val="FF0000"/>
                  </a:solidFill>
                  <a:latin typeface="+mj-lt"/>
                </a:rPr>
                <a:t>5% </a:t>
              </a:r>
            </a:p>
            <a:p>
              <a:pPr algn="ctr"/>
              <a:r>
                <a:rPr lang="en-NZ" sz="1600" dirty="0">
                  <a:solidFill>
                    <a:schemeClr val="bg1">
                      <a:lumMod val="95000"/>
                    </a:schemeClr>
                  </a:solidFill>
                  <a:latin typeface="+mj-lt"/>
                </a:rPr>
                <a:t>of the time</a:t>
              </a:r>
            </a:p>
          </p:txBody>
        </p:sp>
      </p:grpSp>
    </p:spTree>
    <p:extLst>
      <p:ext uri="{BB962C8B-B14F-4D97-AF65-F5344CB8AC3E}">
        <p14:creationId xmlns:p14="http://schemas.microsoft.com/office/powerpoint/2010/main" val="141926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type="lt">
                                    <p:tmAbs val="100"/>
                                  </p:iterate>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1000" fill="hold"/>
                                        <p:tgtEl>
                                          <p:spTgt spid="10"/>
                                        </p:tgtEl>
                                        <p:attrNameLst>
                                          <p:attrName>ppt_x</p:attrName>
                                        </p:attrNameLst>
                                      </p:cBhvr>
                                      <p:tavLst>
                                        <p:tav tm="0">
                                          <p:val>
                                            <p:strVal val="#ppt_x"/>
                                          </p:val>
                                        </p:tav>
                                        <p:tav tm="100000">
                                          <p:val>
                                            <p:strVal val="#ppt_x"/>
                                          </p:val>
                                        </p:tav>
                                      </p:tavLst>
                                    </p:anim>
                                    <p:anim calcmode="lin" valueType="num">
                                      <p:cBhvr additive="base">
                                        <p:cTn id="1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iterate type="wd">
                                    <p:tmPct val="8000"/>
                                  </p:iterate>
                                  <p:childTnLst>
                                    <p:set>
                                      <p:cBhvr>
                                        <p:cTn id="22" dur="1" fill="hold">
                                          <p:stCondLst>
                                            <p:cond delay="0"/>
                                          </p:stCondLst>
                                        </p:cTn>
                                        <p:tgtEl>
                                          <p:spTgt spid="15"/>
                                        </p:tgtEl>
                                        <p:attrNameLst>
                                          <p:attrName>style.visibility</p:attrName>
                                        </p:attrNameLst>
                                      </p:cBhvr>
                                      <p:to>
                                        <p:strVal val="visible"/>
                                      </p:to>
                                    </p:set>
                                    <p:animEffect transition="in" filter="fade">
                                      <p:cBhvr>
                                        <p:cTn id="23" dur="2000"/>
                                        <p:tgtEl>
                                          <p:spTgt spid="15"/>
                                        </p:tgtEl>
                                      </p:cBhvr>
                                    </p:animEffect>
                                    <p:anim calcmode="lin" valueType="num">
                                      <p:cBhvr>
                                        <p:cTn id="24" dur="2000" fill="hold"/>
                                        <p:tgtEl>
                                          <p:spTgt spid="15"/>
                                        </p:tgtEl>
                                        <p:attrNameLst>
                                          <p:attrName>ppt_x</p:attrName>
                                        </p:attrNameLst>
                                      </p:cBhvr>
                                      <p:tavLst>
                                        <p:tav tm="0">
                                          <p:val>
                                            <p:strVal val="#ppt_x"/>
                                          </p:val>
                                        </p:tav>
                                        <p:tav tm="100000">
                                          <p:val>
                                            <p:strVal val="#ppt_x"/>
                                          </p:val>
                                        </p:tav>
                                      </p:tavLst>
                                    </p:anim>
                                    <p:anim calcmode="lin" valueType="num">
                                      <p:cBhvr>
                                        <p:cTn id="25" dur="2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3D46CD8A-55A4-90A4-7666-CFC9A6F5619A}"/>
              </a:ext>
            </a:extLst>
          </p:cNvPr>
          <p:cNvCxnSpPr>
            <a:cxnSpLocks/>
          </p:cNvCxnSpPr>
          <p:nvPr/>
        </p:nvCxnSpPr>
        <p:spPr>
          <a:xfrm>
            <a:off x="11139812" y="5354707"/>
            <a:ext cx="0" cy="2562547"/>
          </a:xfrm>
          <a:prstGeom prst="line">
            <a:avLst/>
          </a:prstGeom>
          <a:ln w="25400">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sp>
        <p:nvSpPr>
          <p:cNvPr id="19" name="Oval 18">
            <a:extLst>
              <a:ext uri="{FF2B5EF4-FFF2-40B4-BE49-F238E27FC236}">
                <a16:creationId xmlns:a16="http://schemas.microsoft.com/office/drawing/2014/main" id="{A7AE53CD-7434-C45C-508A-34DC3D4AF20D}"/>
              </a:ext>
            </a:extLst>
          </p:cNvPr>
          <p:cNvSpPr/>
          <p:nvPr/>
        </p:nvSpPr>
        <p:spPr>
          <a:xfrm>
            <a:off x="10834215" y="4759332"/>
            <a:ext cx="611193" cy="595375"/>
          </a:xfrm>
          <a:prstGeom prst="ellipse">
            <a:avLst/>
          </a:prstGeom>
          <a:solidFill>
            <a:srgbClr val="CCFF66">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dirty="0">
              <a:solidFill>
                <a:srgbClr val="DFCA7E"/>
              </a:solidFill>
            </a:endParaRPr>
          </a:p>
        </p:txBody>
      </p:sp>
      <p:pic>
        <p:nvPicPr>
          <p:cNvPr id="8" name="PART 3 Choice architecture (3)">
            <a:hlinkClick r:id="" action="ppaction://media"/>
            <a:extLst>
              <a:ext uri="{FF2B5EF4-FFF2-40B4-BE49-F238E27FC236}">
                <a16:creationId xmlns:a16="http://schemas.microsoft.com/office/drawing/2014/main" id="{EBEEF0B1-D27D-BFBE-E625-0E8588BF116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05716" y="309435"/>
            <a:ext cx="8969373" cy="5045272"/>
          </a:xfrm>
          <a:prstGeom prst="rect">
            <a:avLst/>
          </a:prstGeom>
        </p:spPr>
      </p:pic>
    </p:spTree>
    <p:extLst>
      <p:ext uri="{BB962C8B-B14F-4D97-AF65-F5344CB8AC3E}">
        <p14:creationId xmlns:p14="http://schemas.microsoft.com/office/powerpoint/2010/main" val="134316780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5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0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313FAD1-00F6-066A-7CC8-D89BC3C841C5}"/>
            </a:ext>
          </a:extLst>
        </p:cNvPr>
        <p:cNvGrpSpPr/>
        <p:nvPr/>
      </p:nvGrpSpPr>
      <p:grpSpPr>
        <a:xfrm>
          <a:off x="0" y="0"/>
          <a:ext cx="0" cy="0"/>
          <a:chOff x="0" y="0"/>
          <a:chExt cx="0" cy="0"/>
        </a:xfrm>
      </p:grpSpPr>
      <p:cxnSp>
        <p:nvCxnSpPr>
          <p:cNvPr id="49" name="Straight Connector 48">
            <a:extLst>
              <a:ext uri="{FF2B5EF4-FFF2-40B4-BE49-F238E27FC236}">
                <a16:creationId xmlns:a16="http://schemas.microsoft.com/office/drawing/2014/main" id="{C11DBEE5-26A8-593B-ADC2-AF94A547ACBD}"/>
              </a:ext>
            </a:extLst>
          </p:cNvPr>
          <p:cNvCxnSpPr>
            <a:cxnSpLocks/>
          </p:cNvCxnSpPr>
          <p:nvPr/>
        </p:nvCxnSpPr>
        <p:spPr>
          <a:xfrm>
            <a:off x="11173216" y="0"/>
            <a:ext cx="0" cy="4997885"/>
          </a:xfrm>
          <a:prstGeom prst="line">
            <a:avLst/>
          </a:prstGeom>
          <a:ln w="25400">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sp>
        <p:nvSpPr>
          <p:cNvPr id="53" name="Oval 52">
            <a:extLst>
              <a:ext uri="{FF2B5EF4-FFF2-40B4-BE49-F238E27FC236}">
                <a16:creationId xmlns:a16="http://schemas.microsoft.com/office/drawing/2014/main" id="{50173108-49F0-02C5-5FAE-1A9FC1636C68}"/>
              </a:ext>
            </a:extLst>
          </p:cNvPr>
          <p:cNvSpPr/>
          <p:nvPr/>
        </p:nvSpPr>
        <p:spPr>
          <a:xfrm rot="16145211">
            <a:off x="10874697" y="4997973"/>
            <a:ext cx="611193" cy="595375"/>
          </a:xfrm>
          <a:prstGeom prst="ellipse">
            <a:avLst/>
          </a:prstGeom>
          <a:solidFill>
            <a:srgbClr val="A9D359">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dirty="0">
              <a:solidFill>
                <a:srgbClr val="DFCA7E"/>
              </a:solidFill>
            </a:endParaRPr>
          </a:p>
        </p:txBody>
      </p:sp>
      <p:sp>
        <p:nvSpPr>
          <p:cNvPr id="2" name="Title 1">
            <a:extLst>
              <a:ext uri="{FF2B5EF4-FFF2-40B4-BE49-F238E27FC236}">
                <a16:creationId xmlns:a16="http://schemas.microsoft.com/office/drawing/2014/main" id="{38F4761D-69C4-D9ED-EA2F-DC779AE22E76}"/>
              </a:ext>
            </a:extLst>
          </p:cNvPr>
          <p:cNvSpPr txBox="1">
            <a:spLocks/>
          </p:cNvSpPr>
          <p:nvPr/>
        </p:nvSpPr>
        <p:spPr>
          <a:xfrm>
            <a:off x="177144" y="160848"/>
            <a:ext cx="11837712" cy="1554554"/>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accent1"/>
                </a:solidFill>
                <a:latin typeface="Aptos" panose="020B0004020202020204" pitchFamily="34" charset="0"/>
                <a:ea typeface="+mj-ea"/>
                <a:cs typeface="+mj-cs"/>
              </a:defRPr>
            </a:lvl1pPr>
          </a:lstStyle>
          <a:p>
            <a:r>
              <a:rPr lang="en-NZ" sz="2800" dirty="0">
                <a:solidFill>
                  <a:srgbClr val="CCFF66"/>
                </a:solidFill>
              </a:rPr>
              <a:t>COGNITIVE BIASES IN NEGOTIATION  </a:t>
            </a:r>
          </a:p>
          <a:p>
            <a:r>
              <a:rPr lang="en-NZ" sz="2800" b="0" dirty="0">
                <a:solidFill>
                  <a:schemeClr val="bg1">
                    <a:lumMod val="95000"/>
                  </a:schemeClr>
                </a:solidFill>
              </a:rPr>
              <a:t>We all share the same biases…</a:t>
            </a:r>
            <a:br>
              <a:rPr lang="en-NZ" sz="2800" dirty="0">
                <a:solidFill>
                  <a:srgbClr val="C9AF68"/>
                </a:solidFill>
              </a:rPr>
            </a:br>
            <a:endParaRPr lang="en-BE" sz="2800" dirty="0">
              <a:solidFill>
                <a:srgbClr val="C9AF68"/>
              </a:solidFill>
            </a:endParaRPr>
          </a:p>
        </p:txBody>
      </p:sp>
      <p:pic>
        <p:nvPicPr>
          <p:cNvPr id="20" name="Image 0" descr="preencoded.png">
            <a:extLst>
              <a:ext uri="{FF2B5EF4-FFF2-40B4-BE49-F238E27FC236}">
                <a16:creationId xmlns:a16="http://schemas.microsoft.com/office/drawing/2014/main" id="{61929948-B459-9D68-0B56-A8E6CFEEC93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8819" r="92153">
                        <a14:foregroundMark x1="90903" y1="53565" x2="90903" y2="53565"/>
                        <a14:foregroundMark x1="92222" y1="54444" x2="92222" y2="54444"/>
                        <a14:foregroundMark x1="9931" y1="45972" x2="9931" y2="45972"/>
                        <a14:foregroundMark x1="8819" y1="44028" x2="8819" y2="44028"/>
                      </a14:backgroundRemoval>
                    </a14:imgEffect>
                  </a14:imgLayer>
                </a14:imgProps>
              </a:ext>
            </a:extLst>
          </a:blip>
          <a:stretch>
            <a:fillRect/>
          </a:stretch>
        </p:blipFill>
        <p:spPr>
          <a:xfrm>
            <a:off x="739945" y="2198742"/>
            <a:ext cx="2877442" cy="4389120"/>
          </a:xfrm>
          <a:prstGeom prst="rect">
            <a:avLst/>
          </a:prstGeom>
        </p:spPr>
      </p:pic>
      <p:pic>
        <p:nvPicPr>
          <p:cNvPr id="3" name="Picture 2" descr="A diagram of a brain&#10;&#10;AI-generated content may be incorrect.">
            <a:extLst>
              <a:ext uri="{FF2B5EF4-FFF2-40B4-BE49-F238E27FC236}">
                <a16:creationId xmlns:a16="http://schemas.microsoft.com/office/drawing/2014/main" id="{7C3B564F-34F9-232B-22BA-0A31F9F6B974}"/>
              </a:ext>
            </a:extLst>
          </p:cNvPr>
          <p:cNvPicPr>
            <a:picLocks noChangeAspect="1"/>
          </p:cNvPicPr>
          <p:nvPr/>
        </p:nvPicPr>
        <p:blipFill rotWithShape="1">
          <a:blip r:embed="rId5"/>
          <a:srcRect b="5500"/>
          <a:stretch>
            <a:fillRect/>
          </a:stretch>
        </p:blipFill>
        <p:spPr>
          <a:xfrm>
            <a:off x="7136495" y="519227"/>
            <a:ext cx="3355440" cy="1887435"/>
          </a:xfrm>
          <a:prstGeom prst="rect">
            <a:avLst/>
          </a:prstGeom>
          <a:ln w="57150">
            <a:solidFill>
              <a:srgbClr val="CCFF66"/>
            </a:solidFill>
          </a:ln>
        </p:spPr>
      </p:pic>
      <p:sp>
        <p:nvSpPr>
          <p:cNvPr id="5" name="TextBox 4">
            <a:extLst>
              <a:ext uri="{FF2B5EF4-FFF2-40B4-BE49-F238E27FC236}">
                <a16:creationId xmlns:a16="http://schemas.microsoft.com/office/drawing/2014/main" id="{598AA98B-B71F-F668-03B7-A69A10601C20}"/>
              </a:ext>
            </a:extLst>
          </p:cNvPr>
          <p:cNvSpPr txBox="1"/>
          <p:nvPr/>
        </p:nvSpPr>
        <p:spPr>
          <a:xfrm>
            <a:off x="3730170" y="2908040"/>
            <a:ext cx="5365480" cy="923330"/>
          </a:xfrm>
          <a:prstGeom prst="rect">
            <a:avLst/>
          </a:prstGeom>
          <a:noFill/>
        </p:spPr>
        <p:txBody>
          <a:bodyPr wrap="square" rtlCol="0">
            <a:spAutoFit/>
          </a:bodyPr>
          <a:lstStyle/>
          <a:p>
            <a:r>
              <a:rPr lang="en-NZ" dirty="0">
                <a:solidFill>
                  <a:schemeClr val="bg1">
                    <a:lumMod val="95000"/>
                  </a:schemeClr>
                </a:solidFill>
              </a:rPr>
              <a:t>Same Fast Brain shortcuts = Same cognitive Biases</a:t>
            </a:r>
          </a:p>
          <a:p>
            <a:endParaRPr lang="en-NZ" dirty="0">
              <a:solidFill>
                <a:schemeClr val="bg1">
                  <a:lumMod val="95000"/>
                </a:schemeClr>
              </a:solidFill>
            </a:endParaRPr>
          </a:p>
          <a:p>
            <a:r>
              <a:rPr lang="en-NZ" dirty="0">
                <a:solidFill>
                  <a:schemeClr val="bg1">
                    <a:lumMod val="95000"/>
                  </a:schemeClr>
                </a:solidFill>
              </a:rPr>
              <a:t>Making us all.. </a:t>
            </a:r>
            <a:r>
              <a:rPr lang="en-NZ" b="1" dirty="0">
                <a:solidFill>
                  <a:srgbClr val="CCFF66"/>
                </a:solidFill>
              </a:rPr>
              <a:t>PREDICTABLY IRRATIONAL</a:t>
            </a:r>
          </a:p>
        </p:txBody>
      </p:sp>
      <p:pic>
        <p:nvPicPr>
          <p:cNvPr id="6" name="Picture 5">
            <a:extLst>
              <a:ext uri="{FF2B5EF4-FFF2-40B4-BE49-F238E27FC236}">
                <a16:creationId xmlns:a16="http://schemas.microsoft.com/office/drawing/2014/main" id="{A59B333F-5BF6-A22E-98C4-3CA36717865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013" b="97092" l="8969" r="90583">
                        <a14:foregroundMark x1="17937" y1="91499" x2="16592" y2="90828"/>
                        <a14:foregroundMark x1="39910" y1="97092" x2="17489" y2="94183"/>
                        <a14:foregroundMark x1="26009" y1="14765" x2="64574" y2="8501"/>
                        <a14:foregroundMark x1="64574" y1="8501" x2="35874" y2="8725"/>
                        <a14:foregroundMark x1="35874" y1="8725" x2="23318" y2="12528"/>
                        <a14:foregroundMark x1="18834" y1="15213" x2="54709" y2="8277"/>
                        <a14:foregroundMark x1="54709" y1="8277" x2="86099" y2="6711"/>
                        <a14:foregroundMark x1="24664" y1="11633" x2="62780" y2="4027"/>
                        <a14:foregroundMark x1="62780" y1="4027" x2="84305" y2="7606"/>
                        <a14:foregroundMark x1="78475" y1="6040" x2="73543" y2="3132"/>
                        <a14:foregroundMark x1="91031" y1="7159" x2="66368" y2="6040"/>
                        <a14:foregroundMark x1="19731" y1="13647" x2="56054" y2="9172"/>
                        <a14:foregroundMark x1="56054" y1="9172" x2="67713" y2="3803"/>
                        <a14:foregroundMark x1="75785" y1="3132" x2="89686" y2="6711"/>
                        <a14:foregroundMark x1="78027" y1="3579" x2="64574" y2="3803"/>
                        <a14:foregroundMark x1="64126" y1="3132" x2="75785" y2="3132"/>
                        <a14:foregroundMark x1="66816" y1="2685" x2="75785" y2="2685"/>
                        <a14:foregroundMark x1="66816" y1="2685" x2="78027" y2="2461"/>
                        <a14:foregroundMark x1="67713" y1="2685" x2="77130" y2="2013"/>
                        <a14:foregroundMark x1="73543" y1="2013" x2="82063" y2="6040"/>
                      </a14:backgroundRemoval>
                    </a14:imgEffect>
                  </a14:imgLayer>
                </a14:imgProps>
              </a:ext>
            </a:extLst>
          </a:blip>
          <a:stretch>
            <a:fillRect/>
          </a:stretch>
        </p:blipFill>
        <p:spPr>
          <a:xfrm>
            <a:off x="8917548" y="4345674"/>
            <a:ext cx="1118586" cy="2242188"/>
          </a:xfrm>
          <a:prstGeom prst="rect">
            <a:avLst/>
          </a:prstGeom>
        </p:spPr>
      </p:pic>
      <p:sp>
        <p:nvSpPr>
          <p:cNvPr id="7" name="TextBox 6">
            <a:extLst>
              <a:ext uri="{FF2B5EF4-FFF2-40B4-BE49-F238E27FC236}">
                <a16:creationId xmlns:a16="http://schemas.microsoft.com/office/drawing/2014/main" id="{AE0E933E-64A1-DC2A-5964-50D93AF0F833}"/>
              </a:ext>
            </a:extLst>
          </p:cNvPr>
          <p:cNvSpPr txBox="1"/>
          <p:nvPr/>
        </p:nvSpPr>
        <p:spPr>
          <a:xfrm>
            <a:off x="9695306" y="6171197"/>
            <a:ext cx="1593257" cy="461665"/>
          </a:xfrm>
          <a:prstGeom prst="rect">
            <a:avLst/>
          </a:prstGeom>
          <a:noFill/>
        </p:spPr>
        <p:txBody>
          <a:bodyPr wrap="none" rtlCol="0">
            <a:spAutoFit/>
          </a:bodyPr>
          <a:lstStyle/>
          <a:p>
            <a:r>
              <a:rPr lang="en-NZ" sz="1200" dirty="0">
                <a:solidFill>
                  <a:schemeClr val="bg1">
                    <a:lumMod val="95000"/>
                  </a:schemeClr>
                </a:solidFill>
              </a:rPr>
              <a:t>Predictably Irrational </a:t>
            </a:r>
          </a:p>
          <a:p>
            <a:r>
              <a:rPr lang="en-NZ" sz="1200" dirty="0">
                <a:solidFill>
                  <a:schemeClr val="bg1">
                    <a:lumMod val="95000"/>
                  </a:schemeClr>
                </a:solidFill>
              </a:rPr>
              <a:t>Dan Ariely</a:t>
            </a:r>
          </a:p>
        </p:txBody>
      </p:sp>
    </p:spTree>
    <p:extLst>
      <p:ext uri="{BB962C8B-B14F-4D97-AF65-F5344CB8AC3E}">
        <p14:creationId xmlns:p14="http://schemas.microsoft.com/office/powerpoint/2010/main" val="24242598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Black &amp; Yellow 1">
      <a:dk1>
        <a:srgbClr val="000000"/>
      </a:dk1>
      <a:lt1>
        <a:srgbClr val="FFFFFF"/>
      </a:lt1>
      <a:dk2>
        <a:srgbClr val="0E2841"/>
      </a:dk2>
      <a:lt2>
        <a:srgbClr val="E8E8E8"/>
      </a:lt2>
      <a:accent1>
        <a:srgbClr val="FAFAFA"/>
      </a:accent1>
      <a:accent2>
        <a:srgbClr val="1E2125"/>
      </a:accent2>
      <a:accent3>
        <a:srgbClr val="FECE0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0E9E4"/>
        </a:solidFill>
        <a:ln w="38100">
          <a:solidFill>
            <a:srgbClr val="FF33CC"/>
          </a:solid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3">
    <wetp:webextensionref xmlns:r="http://schemas.openxmlformats.org/officeDocument/2006/relationships" r:id="rId1"/>
  </wetp:taskpane>
  <wetp:taskpane dockstate="right" visibility="0" width="350" row="8">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DAA8E560-2B0F-406B-8D6B-7043B6DC1A43}">
  <we:reference id="wa200006038" version="1.0.0.4" store="en-US" storeType="OMEX"/>
  <we:alternateReferences>
    <we:reference id="WA200006038" version="1.0.0.4" store="WA200006038" storeType="OMEX"/>
  </we:alternateReferences>
  <we:properties>
    <we:property name="pptx_export_from_biorender" value="false"/>
  </we:properties>
  <we:bindings/>
  <we:snapshot xmlns:r="http://schemas.openxmlformats.org/officeDocument/2006/relationships"/>
  <we:extLst>
    <a:ext xmlns:a="http://schemas.openxmlformats.org/drawingml/2006/main" uri="{0858819E-0033-43BF-8937-05EC82904868}">
      <we:backgroundApp state="1" runtimeId="Taskpane.Url"/>
    </a:ext>
  </we:extLst>
</we:webextension>
</file>

<file path=ppt/webextensions/webextension2.xml><?xml version="1.0" encoding="utf-8"?>
<we:webextension xmlns:we="http://schemas.microsoft.com/office/webextensions/webextension/2010/11" id="{3D9810B7-2481-4BD9-9403-5F451D07760F}">
  <we:reference id="wa104178141" version="4.3.3.0" store="en-US" storeType="OMEX"/>
  <we:alternateReferences>
    <we:reference id="WA104178141" version="4.3.3.0" store="WA104178141"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D31902474DF1F4EBD71F6CD70D6C567" ma:contentTypeVersion="13" ma:contentTypeDescription="Create a new document." ma:contentTypeScope="" ma:versionID="8134e9a49235310f124267c2994e0705">
  <xsd:schema xmlns:xsd="http://www.w3.org/2001/XMLSchema" xmlns:xs="http://www.w3.org/2001/XMLSchema" xmlns:p="http://schemas.microsoft.com/office/2006/metadata/properties" xmlns:ns2="a885704f-3cfa-4cad-8c17-45b86f872875" xmlns:ns3="e8ff05e9-d16e-46d1-a325-6f880dd897e7" targetNamespace="http://schemas.microsoft.com/office/2006/metadata/properties" ma:root="true" ma:fieldsID="ef445c89668523da42aea8f580a9df85" ns2:_="" ns3:_="">
    <xsd:import namespace="a885704f-3cfa-4cad-8c17-45b86f872875"/>
    <xsd:import namespace="e8ff05e9-d16e-46d1-a325-6f880dd897e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85704f-3cfa-4cad-8c17-45b86f87287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41cbf8cd-f63a-402a-81ea-aee9ac87b4a8"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8ff05e9-d16e-46d1-a325-6f880dd897e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1782cd83-0c72-432a-8fd1-04e2b9ff20dd}" ma:internalName="TaxCatchAll" ma:showField="CatchAllData" ma:web="e8ff05e9-d16e-46d1-a325-6f880dd897e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885704f-3cfa-4cad-8c17-45b86f872875">
      <Terms xmlns="http://schemas.microsoft.com/office/infopath/2007/PartnerControls"/>
    </lcf76f155ced4ddcb4097134ff3c332f>
    <TaxCatchAll xmlns="e8ff05e9-d16e-46d1-a325-6f880dd897e7" xsi:nil="true"/>
  </documentManagement>
</p:properties>
</file>

<file path=customXml/itemProps1.xml><?xml version="1.0" encoding="utf-8"?>
<ds:datastoreItem xmlns:ds="http://schemas.openxmlformats.org/officeDocument/2006/customXml" ds:itemID="{C8CF56EA-E9FA-4784-AC1E-FD2D494E07B4}">
  <ds:schemaRefs>
    <ds:schemaRef ds:uri="http://schemas.microsoft.com/office/2006/metadata/contentType"/>
    <ds:schemaRef ds:uri="http://schemas.microsoft.com/office/2006/metadata/properties/metaAttributes"/>
    <ds:schemaRef ds:uri="http://www.w3.org/2000/xmlns/"/>
    <ds:schemaRef ds:uri="http://www.w3.org/2001/XMLSchema"/>
    <ds:schemaRef ds:uri="a885704f-3cfa-4cad-8c17-45b86f872875"/>
    <ds:schemaRef ds:uri="e8ff05e9-d16e-46d1-a325-6f880dd897e7"/>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1817969-C765-4DA8-8EF1-3E191EAEBDA1}">
  <ds:schemaRefs>
    <ds:schemaRef ds:uri="http://schemas.microsoft.com/sharepoint/v3/contenttype/forms"/>
  </ds:schemaRefs>
</ds:datastoreItem>
</file>

<file path=customXml/itemProps3.xml><?xml version="1.0" encoding="utf-8"?>
<ds:datastoreItem xmlns:ds="http://schemas.openxmlformats.org/officeDocument/2006/customXml" ds:itemID="{A8CC4AB0-EDA8-48DA-AEA4-0BA4A30591F4}">
  <ds:schemaRefs>
    <ds:schemaRef ds:uri="http://schemas.microsoft.com/office/infopath/2007/PartnerControls"/>
    <ds:schemaRef ds:uri="http://www.w3.org/XML/1998/namespace"/>
    <ds:schemaRef ds:uri="http://purl.org/dc/terms/"/>
    <ds:schemaRef ds:uri="e8ff05e9-d16e-46d1-a325-6f880dd897e7"/>
    <ds:schemaRef ds:uri="http://schemas.microsoft.com/office/2006/documentManagement/types"/>
    <ds:schemaRef ds:uri="http://purl.org/dc/elements/1.1/"/>
    <ds:schemaRef ds:uri="http://schemas.openxmlformats.org/package/2006/metadata/core-properties"/>
    <ds:schemaRef ds:uri="a885704f-3cfa-4cad-8c17-45b86f872875"/>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20744</TotalTime>
  <Words>6738</Words>
  <Application>Microsoft Office PowerPoint</Application>
  <PresentationFormat>Widescreen</PresentationFormat>
  <Paragraphs>821</Paragraphs>
  <Slides>36</Slides>
  <Notes>34</Notes>
  <HiddenSlides>3</HiddenSlides>
  <MMClips>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Aptos</vt:lpstr>
      <vt:lpstr>Aptos Display</vt:lpstr>
      <vt:lpstr>Aptos Light</vt:lpstr>
      <vt:lpstr>Arial</vt:lpstr>
      <vt:lpstr>IBM Plex Sans Light</vt:lpstr>
      <vt:lpstr>Roboto</vt:lpstr>
      <vt:lpstr>Roboto Mono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Practicals</dc:title>
  <dc:creator>Sander Gijsbrechts</dc:creator>
  <cp:lastModifiedBy>Priya Bhasin</cp:lastModifiedBy>
  <cp:revision>15</cp:revision>
  <dcterms:created xsi:type="dcterms:W3CDTF">2025-04-05T07:47:00Z</dcterms:created>
  <dcterms:modified xsi:type="dcterms:W3CDTF">2025-08-28T22:09:53Z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0x0101001D31902474DF1F4EBD71F6CD70D6C567</vt:lpwstr>
  </property>
  <property fmtid="{D5CDD505-2E9C-101B-9397-08002B2CF9AE}" pid="3" name="MediaServiceImageTags">
    <vt:lpwstr/>
  </property>
</Properties>
</file>